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3"/>
  </p:notesMasterIdLst>
  <p:sldIdLst>
    <p:sldId id="294" r:id="rId2"/>
    <p:sldId id="289" r:id="rId3"/>
    <p:sldId id="290" r:id="rId4"/>
    <p:sldId id="291" r:id="rId5"/>
    <p:sldId id="296" r:id="rId6"/>
    <p:sldId id="263" r:id="rId7"/>
    <p:sldId id="264" r:id="rId8"/>
    <p:sldId id="293" r:id="rId9"/>
    <p:sldId id="295" r:id="rId10"/>
    <p:sldId id="267" r:id="rId11"/>
    <p:sldId id="272" r:id="rId12"/>
  </p:sldIdLst>
  <p:sldSz cx="9144000" cy="6858000" type="screen4x3"/>
  <p:notesSz cx="6858000" cy="9144000"/>
  <p:defaultTextStyle>
    <a:defPPr>
      <a:defRPr lang="sr-Latn-C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3399" autoAdjust="0"/>
    <p:restoredTop sz="86314" autoAdjust="0"/>
  </p:normalViewPr>
  <p:slideViewPr>
    <p:cSldViewPr>
      <p:cViewPr>
        <p:scale>
          <a:sx n="60" d="100"/>
          <a:sy n="60" d="100"/>
        </p:scale>
        <p:origin x="-3084" y="-9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D06005-8204-461D-913A-B2C785925472}" type="datetimeFigureOut">
              <a:rPr lang="en-US" smtClean="0"/>
              <a:t>10/25/2016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495498-A349-49BD-BFE7-F0490D51B1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9120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slov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9" name="Podnaslov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r-HR" smtClean="0"/>
              <a:t>Uredite stil podnaslova matrice</a:t>
            </a:r>
            <a:endParaRPr kumimoji="0" lang="en-US"/>
          </a:p>
        </p:txBody>
      </p:sp>
      <p:sp>
        <p:nvSpPr>
          <p:cNvPr id="28" name="Rezervirano mjesto datuma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pPr>
              <a:defRPr/>
            </a:pPr>
            <a:fld id="{5E128636-A1AA-44A3-9BF5-06B38AD230F2}" type="datetimeFigureOut">
              <a:rPr lang="sr-Latn-CS" smtClean="0"/>
              <a:pPr>
                <a:defRPr/>
              </a:pPr>
              <a:t>25.10.2016</a:t>
            </a:fld>
            <a:endParaRPr lang="hr-HR"/>
          </a:p>
        </p:txBody>
      </p:sp>
      <p:sp>
        <p:nvSpPr>
          <p:cNvPr id="17" name="Rezervirano mjesto podnožja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10" name="Pravokutnik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avokutnik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Pravokutnik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Pravokutnik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avni poveznik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avni poveznik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Ravni poveznik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Ravni poveznik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Ravni poveznik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Ravni poveznik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Pravokutnik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ipsa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ipsa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ipsa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Rezervirano mjesto broja slajda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pPr>
              <a:defRPr/>
            </a:pPr>
            <a:fld id="{EB15586D-17B6-4322-84B0-66A4BE0928F6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E128636-A1AA-44A3-9BF5-06B38AD230F2}" type="datetimeFigureOut">
              <a:rPr lang="sr-Latn-CS" smtClean="0"/>
              <a:pPr>
                <a:defRPr/>
              </a:pPr>
              <a:t>25.10.2016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15586D-17B6-4322-84B0-66A4BE0928F6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E128636-A1AA-44A3-9BF5-06B38AD230F2}" type="datetimeFigureOut">
              <a:rPr lang="sr-Latn-CS" smtClean="0"/>
              <a:pPr>
                <a:defRPr/>
              </a:pPr>
              <a:t>25.10.2016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15586D-17B6-4322-84B0-66A4BE0928F6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8" name="Rezervirano mjesto sadržaja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>
              <a:defRPr/>
            </a:pPr>
            <a:fld id="{5E128636-A1AA-44A3-9BF5-06B38AD230F2}" type="datetimeFigureOut">
              <a:rPr lang="sr-Latn-CS" smtClean="0"/>
              <a:pPr>
                <a:defRPr/>
              </a:pPr>
              <a:t>25.10.2016</a:t>
            </a:fld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>
              <a:defRPr/>
            </a:pPr>
            <a:fld id="{EB15586D-17B6-4322-84B0-66A4BE0928F6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  <p:sp>
        <p:nvSpPr>
          <p:cNvPr id="10" name="Rezervirano mjesto podnožja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>
              <a:defRPr/>
            </a:pPr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odjeljk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pPr>
              <a:defRPr/>
            </a:pPr>
            <a:fld id="{5E128636-A1AA-44A3-9BF5-06B38AD230F2}" type="datetimeFigureOut">
              <a:rPr lang="sr-Latn-CS" smtClean="0"/>
              <a:pPr>
                <a:defRPr/>
              </a:pPr>
              <a:t>25.10.2016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9" name="Pravokutnik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Pravokutnik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ravokutnik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avokutnik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avni poveznik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avni poveznik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Ravni poveznik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Ravni poveznik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Ravni poveznik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Pravokutnik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ipsa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ipsa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ipsa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Ravni poveznik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pPr>
              <a:defRPr/>
            </a:pPr>
            <a:fld id="{EB15586D-17B6-4322-84B0-66A4BE0928F6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E128636-A1AA-44A3-9BF5-06B38AD230F2}" type="datetimeFigureOut">
              <a:rPr lang="sr-Latn-CS" smtClean="0"/>
              <a:pPr>
                <a:defRPr/>
              </a:pPr>
              <a:t>25.10.2016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15586D-17B6-4322-84B0-66A4BE0928F6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  <p:sp>
        <p:nvSpPr>
          <p:cNvPr id="9" name="Rezervirano mjesto sadržaja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11" name="Rezervirano mjesto sadržaja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E128636-A1AA-44A3-9BF5-06B38AD230F2}" type="datetimeFigureOut">
              <a:rPr lang="sr-Latn-CS" smtClean="0"/>
              <a:pPr>
                <a:defRPr/>
              </a:pPr>
              <a:t>25.10.2016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15586D-17B6-4322-84B0-66A4BE0928F6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  <p:sp>
        <p:nvSpPr>
          <p:cNvPr id="11" name="Rezervirano mjesto sadržaja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13" name="Rezervirano mjesto sadržaja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12" name="Rezervirano mjesto teksta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14" name="Rezervirano mjesto teksta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6" name="Rezervirano mjesto datuma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5E128636-A1AA-44A3-9BF5-06B38AD230F2}" type="datetimeFigureOut">
              <a:rPr lang="sr-Latn-CS" smtClean="0"/>
              <a:pPr>
                <a:defRPr/>
              </a:pPr>
              <a:t>25.10.2016</a:t>
            </a:fld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EB15586D-17B6-4322-84B0-66A4BE0928F6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E128636-A1AA-44A3-9BF5-06B38AD230F2}" type="datetimeFigureOut">
              <a:rPr lang="sr-Latn-CS" smtClean="0"/>
              <a:pPr>
                <a:defRPr/>
              </a:pPr>
              <a:t>25.10.2016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15586D-17B6-4322-84B0-66A4BE0928F6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avni poveznik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8" name="Ravni poveznik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Ravni poveznik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Ravni poveznik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Pravokutnik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avni poveznik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Rezervirano mjesto sadržaja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21" name="Rezervirano mjesto datuma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>
              <a:defRPr/>
            </a:pPr>
            <a:fld id="{5E128636-A1AA-44A3-9BF5-06B38AD230F2}" type="datetimeFigureOut">
              <a:rPr lang="sr-Latn-CS" smtClean="0"/>
              <a:pPr>
                <a:defRPr/>
              </a:pPr>
              <a:t>25.10.2016</a:t>
            </a:fld>
            <a:endParaRPr lang="hr-HR"/>
          </a:p>
        </p:txBody>
      </p:sp>
      <p:sp>
        <p:nvSpPr>
          <p:cNvPr id="22" name="Rezervirano mjesto broja slajda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>
              <a:defRPr/>
            </a:pPr>
            <a:fld id="{EB15586D-17B6-4322-84B0-66A4BE0928F6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  <p:sp>
        <p:nvSpPr>
          <p:cNvPr id="23" name="Rezervirano mjesto podnožja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>
              <a:defRPr/>
            </a:pPr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avni poveznik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ipsa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hr-HR" smtClean="0"/>
              <a:t>Kliknite ikonu da biste dodali  sliku</a:t>
            </a:r>
            <a:endParaRPr kumimoji="0" lang="en-US" dirty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10" name="Ravni poveznik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Pravokutnik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avni poveznik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Ravni poveznik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Ravni poveznik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Rezervirano mjesto datuma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5E128636-A1AA-44A3-9BF5-06B38AD230F2}" type="datetimeFigureOut">
              <a:rPr lang="sr-Latn-CS" smtClean="0"/>
              <a:pPr>
                <a:defRPr/>
              </a:pPr>
              <a:t>25.10.2016</a:t>
            </a:fld>
            <a:endParaRPr lang="hr-HR"/>
          </a:p>
        </p:txBody>
      </p:sp>
      <p:sp>
        <p:nvSpPr>
          <p:cNvPr id="18" name="Rezervirano mjesto broja slajda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EB15586D-17B6-4322-84B0-66A4BE0928F6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  <p:sp>
        <p:nvSpPr>
          <p:cNvPr id="21" name="Rezervirano mjesto podnožja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avni poveznik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Rezervirano mjesto naslova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13" name="Rezervirano mjesto teksta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r-HR" smtClean="0"/>
              <a:t>Uredite stilove teksta matrice</a:t>
            </a:r>
          </a:p>
          <a:p>
            <a:pPr lvl="1" eaLnBrk="1" latinLnBrk="0" hangingPunct="1"/>
            <a:r>
              <a:rPr kumimoji="0" lang="hr-HR" smtClean="0"/>
              <a:t>Druga razina</a:t>
            </a:r>
          </a:p>
          <a:p>
            <a:pPr lvl="2" eaLnBrk="1" latinLnBrk="0" hangingPunct="1"/>
            <a:r>
              <a:rPr kumimoji="0" lang="hr-HR" smtClean="0"/>
              <a:t>Treća razina</a:t>
            </a:r>
          </a:p>
          <a:p>
            <a:pPr lvl="3" eaLnBrk="1" latinLnBrk="0" hangingPunct="1"/>
            <a:r>
              <a:rPr kumimoji="0" lang="hr-HR" smtClean="0"/>
              <a:t>Četvrta razina</a:t>
            </a:r>
          </a:p>
          <a:p>
            <a:pPr lvl="4" eaLnBrk="1" latinLnBrk="0" hangingPunct="1"/>
            <a:r>
              <a:rPr kumimoji="0" lang="hr-HR" smtClean="0"/>
              <a:t>Peta razina</a:t>
            </a:r>
            <a:endParaRPr kumimoji="0" lang="en-US"/>
          </a:p>
        </p:txBody>
      </p:sp>
      <p:sp>
        <p:nvSpPr>
          <p:cNvPr id="14" name="Rezervirano mjesto datuma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E128636-A1AA-44A3-9BF5-06B38AD230F2}" type="datetimeFigureOut">
              <a:rPr lang="sr-Latn-CS" smtClean="0"/>
              <a:pPr>
                <a:defRPr/>
              </a:pPr>
              <a:t>25.10.2016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avni poveznik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Ravni poveznik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Pravokutnik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avni poveznik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ipsa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Rezervirano mjesto broja slajda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EB15586D-17B6-4322-84B0-66A4BE0928F6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ctrTitle"/>
          </p:nvPr>
        </p:nvSpPr>
        <p:spPr>
          <a:xfrm>
            <a:off x="1670720" y="1052736"/>
            <a:ext cx="7149752" cy="1440160"/>
          </a:xfrm>
        </p:spPr>
        <p:txBody>
          <a:bodyPr>
            <a:normAutofit/>
          </a:bodyPr>
          <a:lstStyle/>
          <a:p>
            <a:pPr algn="ctr"/>
            <a:r>
              <a:rPr lang="hr-HR" dirty="0" smtClean="0"/>
              <a:t>Digitalne baze zvučnih knjiga Hrvatske knjižnice za slijepe</a:t>
            </a:r>
            <a:endParaRPr lang="hr-HR" dirty="0"/>
          </a:p>
        </p:txBody>
      </p:sp>
      <p:sp>
        <p:nvSpPr>
          <p:cNvPr id="2" name="Podnaslov 1"/>
          <p:cNvSpPr>
            <a:spLocks noGrp="1"/>
          </p:cNvSpPr>
          <p:nvPr>
            <p:ph type="subTitle" idx="1"/>
          </p:nvPr>
        </p:nvSpPr>
        <p:spPr>
          <a:xfrm>
            <a:off x="1744688" y="3140968"/>
            <a:ext cx="7092800" cy="936104"/>
          </a:xfrm>
        </p:spPr>
        <p:txBody>
          <a:bodyPr>
            <a:noAutofit/>
          </a:bodyPr>
          <a:lstStyle/>
          <a:p>
            <a:r>
              <a:rPr lang="hr-HR" sz="2800" b="0" dirty="0" smtClean="0"/>
              <a:t>-E-KNJIGE KAO POMOĆ U ČITANJU - </a:t>
            </a:r>
            <a:endParaRPr lang="hr-HR" sz="2800" b="0" dirty="0"/>
          </a:p>
        </p:txBody>
      </p:sp>
      <p:sp>
        <p:nvSpPr>
          <p:cNvPr id="4" name="TekstniOkvir 3"/>
          <p:cNvSpPr txBox="1"/>
          <p:nvPr/>
        </p:nvSpPr>
        <p:spPr>
          <a:xfrm>
            <a:off x="5580112" y="5307548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solidFill>
                  <a:schemeClr val="accent1"/>
                </a:solidFill>
              </a:rPr>
              <a:t>Dijana </a:t>
            </a:r>
            <a:r>
              <a:rPr lang="hr-HR" dirty="0" err="1" smtClean="0">
                <a:solidFill>
                  <a:schemeClr val="accent1"/>
                </a:solidFill>
              </a:rPr>
              <a:t>Pleadin</a:t>
            </a:r>
            <a:r>
              <a:rPr lang="hr-HR" dirty="0" smtClean="0">
                <a:solidFill>
                  <a:schemeClr val="accent1"/>
                </a:solidFill>
              </a:rPr>
              <a:t>, knjižničarka</a:t>
            </a:r>
            <a:endParaRPr lang="hr-HR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6483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0" name="TextBox 5"/>
          <p:cNvSpPr txBox="1">
            <a:spLocks noChangeArrowheads="1"/>
          </p:cNvSpPr>
          <p:nvPr/>
        </p:nvSpPr>
        <p:spPr bwMode="auto">
          <a:xfrm>
            <a:off x="352872" y="548680"/>
            <a:ext cx="7912248" cy="4909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r-HR" sz="2400" dirty="0" smtClean="0">
                <a:solidFill>
                  <a:schemeClr val="accent1"/>
                </a:solidFill>
                <a:latin typeface="+mj-lt"/>
                <a:ea typeface="Verdana" pitchFamily="34" charset="0"/>
                <a:cs typeface="Verdana" pitchFamily="34" charset="0"/>
              </a:rPr>
              <a:t>KNJIŽNIČARI</a:t>
            </a:r>
            <a:r>
              <a:rPr lang="hr-HR" sz="2400" dirty="0" smtClean="0">
                <a:latin typeface="+mj-lt"/>
                <a:ea typeface="Verdana" pitchFamily="34" charset="0"/>
                <a:cs typeface="Verdana" pitchFamily="34" charset="0"/>
              </a:rPr>
              <a:t>:</a:t>
            </a:r>
            <a:endParaRPr lang="hr-HR" sz="2400" dirty="0">
              <a:latin typeface="+mj-lt"/>
              <a:ea typeface="Verdana" pitchFamily="34" charset="0"/>
              <a:cs typeface="Verdana" pitchFamily="34" charset="0"/>
            </a:endParaRPr>
          </a:p>
          <a:p>
            <a:pPr marL="274320" indent="-274320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</a:pPr>
            <a:r>
              <a:rPr lang="hr-HR" sz="2400" dirty="0">
                <a:latin typeface="+mn-lt"/>
              </a:rPr>
              <a:t> informiranje nastavnika o usluzi </a:t>
            </a:r>
            <a:r>
              <a:rPr lang="hr-HR" sz="2400" dirty="0" smtClean="0">
                <a:latin typeface="+mn-lt"/>
              </a:rPr>
              <a:t>e-knjige</a:t>
            </a:r>
          </a:p>
          <a:p>
            <a:pPr marL="274320" indent="-274320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</a:pPr>
            <a:r>
              <a:rPr lang="hr-HR" sz="2400" dirty="0" smtClean="0">
                <a:latin typeface="+mj-lt"/>
                <a:ea typeface="Verdana" pitchFamily="34" charset="0"/>
                <a:cs typeface="Verdana" pitchFamily="34" charset="0"/>
              </a:rPr>
              <a:t>pomoć </a:t>
            </a:r>
            <a:r>
              <a:rPr lang="hr-HR" sz="2400" dirty="0">
                <a:latin typeface="+mj-lt"/>
                <a:ea typeface="Verdana" pitchFamily="34" charset="0"/>
                <a:cs typeface="Verdana" pitchFamily="34" charset="0"/>
              </a:rPr>
              <a:t>prilikom upisa u Hrvatsku knjižnicu za </a:t>
            </a:r>
            <a:r>
              <a:rPr lang="hr-HR" sz="2400" dirty="0" smtClean="0">
                <a:latin typeface="+mj-lt"/>
                <a:ea typeface="Verdana" pitchFamily="34" charset="0"/>
                <a:cs typeface="Verdana" pitchFamily="34" charset="0"/>
              </a:rPr>
              <a:t>slijepe</a:t>
            </a:r>
          </a:p>
          <a:p>
            <a:pPr marL="274320" indent="-274320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</a:pPr>
            <a:r>
              <a:rPr lang="hr-HR" sz="2400" dirty="0" smtClean="0">
                <a:latin typeface="+mj-lt"/>
                <a:ea typeface="Verdana" pitchFamily="34" charset="0"/>
                <a:cs typeface="Verdana" pitchFamily="34" charset="0"/>
              </a:rPr>
              <a:t>pomoć </a:t>
            </a:r>
            <a:r>
              <a:rPr lang="hr-HR" sz="2400" dirty="0">
                <a:latin typeface="+mj-lt"/>
                <a:ea typeface="Verdana" pitchFamily="34" charset="0"/>
                <a:cs typeface="Verdana" pitchFamily="34" charset="0"/>
              </a:rPr>
              <a:t>prilikom preuzimanja zvučnih knjiga sa Internet stranice Hrvatske knjižnice za slijepe</a:t>
            </a:r>
          </a:p>
          <a:p>
            <a:pPr>
              <a:buFontTx/>
              <a:buChar char="-"/>
            </a:pPr>
            <a:endParaRPr lang="hr-HR" sz="2400" dirty="0">
              <a:latin typeface="+mj-lt"/>
              <a:ea typeface="Verdana" pitchFamily="34" charset="0"/>
              <a:cs typeface="Verdana" pitchFamily="34" charset="0"/>
            </a:endParaRPr>
          </a:p>
          <a:p>
            <a:r>
              <a:rPr lang="hr-HR" sz="2400" dirty="0" smtClean="0">
                <a:solidFill>
                  <a:schemeClr val="accent1"/>
                </a:solidFill>
                <a:latin typeface="+mj-lt"/>
                <a:ea typeface="Verdana" pitchFamily="34" charset="0"/>
                <a:cs typeface="Verdana" pitchFamily="34" charset="0"/>
              </a:rPr>
              <a:t>RAZREDNICI</a:t>
            </a:r>
            <a:r>
              <a:rPr lang="hr-HR" sz="2400" dirty="0" smtClean="0">
                <a:latin typeface="+mj-lt"/>
                <a:ea typeface="Verdana" pitchFamily="34" charset="0"/>
                <a:cs typeface="Verdana" pitchFamily="34" charset="0"/>
              </a:rPr>
              <a:t>:</a:t>
            </a:r>
          </a:p>
          <a:p>
            <a:pPr marL="274320" indent="-274320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</a:pPr>
            <a:r>
              <a:rPr lang="hr-HR" sz="2400" dirty="0">
                <a:latin typeface="+mj-lt"/>
                <a:ea typeface="Verdana" pitchFamily="34" charset="0"/>
                <a:cs typeface="Verdana" pitchFamily="34" charset="0"/>
              </a:rPr>
              <a:t>informiranje knjižničara o učenicima s teškoćama čitanja (potencijalnim korisnicima zvučnih knjiga)</a:t>
            </a:r>
          </a:p>
          <a:p>
            <a:pPr marL="274320" indent="-274320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</a:pPr>
            <a:r>
              <a:rPr lang="hr-HR" sz="2400" dirty="0" smtClean="0">
                <a:latin typeface="+mj-lt"/>
                <a:ea typeface="Verdana" pitchFamily="34" charset="0"/>
                <a:cs typeface="Verdana" pitchFamily="34" charset="0"/>
              </a:rPr>
              <a:t>informiranje </a:t>
            </a:r>
            <a:r>
              <a:rPr lang="hr-HR" sz="2400" dirty="0">
                <a:latin typeface="+mj-lt"/>
                <a:ea typeface="Verdana" pitchFamily="34" charset="0"/>
                <a:cs typeface="Verdana" pitchFamily="34" charset="0"/>
              </a:rPr>
              <a:t>roditelja o sluzi e-knjige i mogućem </a:t>
            </a:r>
            <a:r>
              <a:rPr lang="hr-HR" sz="2400" dirty="0" smtClean="0">
                <a:latin typeface="+mj-lt"/>
                <a:ea typeface="Verdana" pitchFamily="34" charset="0"/>
                <a:cs typeface="Verdana" pitchFamily="34" charset="0"/>
              </a:rPr>
              <a:t>članstvu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3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3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3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3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3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3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3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411760" y="3081461"/>
            <a:ext cx="4610558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hr-HR" sz="3200" b="1" i="1" dirty="0">
                <a:solidFill>
                  <a:schemeClr val="accent1"/>
                </a:solidFill>
                <a:latin typeface="+mj-lt"/>
                <a:ea typeface="Verdana" pitchFamily="34" charset="0"/>
                <a:cs typeface="Verdana" pitchFamily="34" charset="0"/>
              </a:rPr>
              <a:t>Hvala na </a:t>
            </a:r>
            <a:r>
              <a:rPr lang="hr-HR" sz="3200" b="1" i="1" dirty="0" smtClean="0">
                <a:solidFill>
                  <a:schemeClr val="accent1"/>
                </a:solidFill>
                <a:latin typeface="+mj-lt"/>
                <a:ea typeface="Verdana" pitchFamily="34" charset="0"/>
                <a:cs typeface="Verdana" pitchFamily="34" charset="0"/>
              </a:rPr>
              <a:t>pozornosti!</a:t>
            </a:r>
            <a:endParaRPr lang="hr-HR" sz="3200" b="1" dirty="0">
              <a:solidFill>
                <a:schemeClr val="accent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050" name="Picture 2" descr="Image resul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573016"/>
            <a:ext cx="2832593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Image result for listening readi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2054" name="Picture 6" descr="Image resul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547606"/>
            <a:ext cx="3960440" cy="3253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mage resul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160338"/>
            <a:ext cx="2920154" cy="2685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Image resul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138" y="7937"/>
            <a:ext cx="3073524" cy="3073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u="sng" dirty="0"/>
              <a:t>PROJEKT:</a:t>
            </a:r>
            <a:r>
              <a:rPr lang="hr-HR" dirty="0"/>
              <a:t/>
            </a:r>
            <a:br>
              <a:rPr lang="hr-HR" dirty="0"/>
            </a:b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859216" cy="4873752"/>
          </a:xfrm>
        </p:spPr>
        <p:txBody>
          <a:bodyPr/>
          <a:lstStyle/>
          <a:p>
            <a:r>
              <a:rPr lang="hr-HR" sz="3200" dirty="0" smtClean="0"/>
              <a:t>Korištenje digitalne baze zvučnih knjiga Hrvatske knjižnice za slijepe u osnovnim i srednjim školama Koprivničko-križevačke županije</a:t>
            </a:r>
          </a:p>
          <a:p>
            <a:endParaRPr lang="hr-HR" sz="3200" dirty="0"/>
          </a:p>
          <a:p>
            <a:r>
              <a:rPr lang="hr-HR" sz="3200" dirty="0" smtClean="0"/>
              <a:t>E-KNJIGA – (zvučne) knjige dostupne preko </a:t>
            </a:r>
            <a:r>
              <a:rPr lang="hr-HR" sz="3200" dirty="0" err="1" smtClean="0"/>
              <a:t>interneta</a:t>
            </a:r>
            <a:endParaRPr lang="hr-HR" sz="3200" dirty="0" smtClean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275294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>
          <a:xfrm>
            <a:off x="467544" y="692696"/>
            <a:ext cx="7992888" cy="5904656"/>
          </a:xfrm>
        </p:spPr>
        <p:txBody>
          <a:bodyPr>
            <a:normAutofit/>
          </a:bodyPr>
          <a:lstStyle/>
          <a:p>
            <a:r>
              <a:rPr lang="hr-HR" dirty="0"/>
              <a:t>CILJ: </a:t>
            </a:r>
            <a:endParaRPr lang="hr-HR" dirty="0" smtClean="0"/>
          </a:p>
          <a:p>
            <a:pPr lvl="1"/>
            <a:r>
              <a:rPr lang="hr-HR" dirty="0" smtClean="0"/>
              <a:t>Informiranje </a:t>
            </a:r>
            <a:r>
              <a:rPr lang="hr-HR" dirty="0"/>
              <a:t>i edukacija nastavnika </a:t>
            </a:r>
            <a:r>
              <a:rPr lang="hr-HR" dirty="0" smtClean="0"/>
              <a:t>o </a:t>
            </a:r>
            <a:r>
              <a:rPr lang="hr-HR" dirty="0"/>
              <a:t>mogućnostima korištenja digitalne baze zvučnih knjiga Hrvatske knjižnice za slijepe u svrhu pružanja pomoći u čitanju </a:t>
            </a:r>
            <a:r>
              <a:rPr lang="hr-HR" dirty="0" smtClean="0"/>
              <a:t>(</a:t>
            </a:r>
            <a:r>
              <a:rPr lang="hr-HR" dirty="0"/>
              <a:t>osobito lektire) svim učenicima koji imaju teškoće u čitanju standardnog </a:t>
            </a:r>
            <a:r>
              <a:rPr lang="hr-HR" dirty="0" smtClean="0"/>
              <a:t>tiska</a:t>
            </a:r>
          </a:p>
          <a:p>
            <a:pPr marL="0" indent="0">
              <a:buNone/>
            </a:pPr>
            <a:endParaRPr lang="hr-HR" dirty="0" smtClean="0"/>
          </a:p>
          <a:p>
            <a:r>
              <a:rPr lang="hr-HR" dirty="0" smtClean="0"/>
              <a:t>SUDIONICI I CILJANA SKUPINA:</a:t>
            </a:r>
          </a:p>
          <a:p>
            <a:pPr lvl="1"/>
            <a:r>
              <a:rPr lang="hr-HR" dirty="0" smtClean="0"/>
              <a:t>Knjižnica </a:t>
            </a:r>
            <a:r>
              <a:rPr lang="hr-HR" dirty="0"/>
              <a:t>i čitaonica "</a:t>
            </a:r>
            <a:r>
              <a:rPr lang="hr-HR" dirty="0" err="1"/>
              <a:t>Fran</a:t>
            </a:r>
            <a:r>
              <a:rPr lang="hr-HR" dirty="0"/>
              <a:t> Galović" Koprivnica (</a:t>
            </a:r>
            <a:r>
              <a:rPr lang="hr-HR" dirty="0" smtClean="0"/>
              <a:t>koordinator)</a:t>
            </a:r>
          </a:p>
          <a:p>
            <a:pPr lvl="1"/>
            <a:r>
              <a:rPr lang="hr-HR" dirty="0" smtClean="0"/>
              <a:t>Udruga </a:t>
            </a:r>
            <a:r>
              <a:rPr lang="hr-HR" dirty="0"/>
              <a:t>slijepih Koprivničko-križevačke županije </a:t>
            </a:r>
          </a:p>
          <a:p>
            <a:pPr lvl="1"/>
            <a:r>
              <a:rPr lang="hr-HR" dirty="0" smtClean="0"/>
              <a:t>Školski knjižničari </a:t>
            </a:r>
            <a:r>
              <a:rPr lang="hr-HR" dirty="0"/>
              <a:t>Koprivničko-križevačke </a:t>
            </a:r>
            <a:r>
              <a:rPr lang="hr-HR" dirty="0" smtClean="0"/>
              <a:t>županije</a:t>
            </a:r>
            <a:endParaRPr lang="hr-HR" dirty="0"/>
          </a:p>
          <a:p>
            <a:pPr lvl="1"/>
            <a:r>
              <a:rPr lang="hr-HR" dirty="0" smtClean="0"/>
              <a:t>Nastavnici </a:t>
            </a:r>
            <a:r>
              <a:rPr lang="hr-HR" dirty="0"/>
              <a:t>u osnovnim i srednjim školama Županije.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743419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08912" cy="752326"/>
          </a:xfrm>
        </p:spPr>
        <p:txBody>
          <a:bodyPr>
            <a:normAutofit/>
          </a:bodyPr>
          <a:lstStyle/>
          <a:p>
            <a:r>
              <a:rPr lang="hr-HR" b="1" u="sng" dirty="0"/>
              <a:t>O HRVATSKOJ KNJIŽNICI ZA </a:t>
            </a:r>
            <a:r>
              <a:rPr lang="hr-HR" b="1" u="sng" dirty="0" smtClean="0"/>
              <a:t>SLIJEPE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>
          <a:xfrm>
            <a:off x="323528" y="1340768"/>
            <a:ext cx="8280920" cy="5233792"/>
          </a:xfrm>
        </p:spPr>
        <p:txBody>
          <a:bodyPr>
            <a:normAutofit/>
          </a:bodyPr>
          <a:lstStyle/>
          <a:p>
            <a:pPr lvl="0"/>
            <a:r>
              <a:rPr lang="hr-HR" dirty="0"/>
              <a:t>fond zvučnih knjiga dostupan </a:t>
            </a:r>
            <a:r>
              <a:rPr lang="hr-HR" b="1" dirty="0" smtClean="0"/>
              <a:t>u </a:t>
            </a:r>
            <a:r>
              <a:rPr lang="hr-HR" b="1" dirty="0"/>
              <a:t>digitalnom </a:t>
            </a:r>
            <a:r>
              <a:rPr lang="hr-HR" b="1" dirty="0" smtClean="0"/>
              <a:t>obliku</a:t>
            </a:r>
          </a:p>
          <a:p>
            <a:pPr marL="0" lvl="0" indent="0">
              <a:buNone/>
            </a:pPr>
            <a:endParaRPr lang="hr-HR" dirty="0"/>
          </a:p>
          <a:p>
            <a:pPr lvl="0"/>
            <a:r>
              <a:rPr lang="hr-HR" b="1" dirty="0" smtClean="0"/>
              <a:t>mogućnost </a:t>
            </a:r>
            <a:r>
              <a:rPr lang="hr-HR" b="1" dirty="0"/>
              <a:t>korištenja </a:t>
            </a:r>
            <a:r>
              <a:rPr lang="hr-HR" b="1" dirty="0" smtClean="0"/>
              <a:t>zvučne građe </a:t>
            </a:r>
            <a:r>
              <a:rPr lang="hr-HR" dirty="0" smtClean="0"/>
              <a:t>za </a:t>
            </a:r>
            <a:r>
              <a:rPr lang="hr-HR" dirty="0"/>
              <a:t>slijepe </a:t>
            </a:r>
            <a:r>
              <a:rPr lang="hr-HR" dirty="0" smtClean="0"/>
              <a:t>i slabovidne osobe te </a:t>
            </a:r>
            <a:r>
              <a:rPr lang="hr-HR" u="sng" dirty="0" smtClean="0"/>
              <a:t>za </a:t>
            </a:r>
            <a:r>
              <a:rPr lang="hr-HR" u="sng" dirty="0"/>
              <a:t>sve one kojima je otežano ili nemoguće čitati standardni crni </a:t>
            </a:r>
            <a:r>
              <a:rPr lang="hr-HR" u="sng" dirty="0" smtClean="0"/>
              <a:t>tisak </a:t>
            </a:r>
            <a:r>
              <a:rPr lang="hr-HR" dirty="0" smtClean="0"/>
              <a:t>(teško pokretne i nepokretne </a:t>
            </a:r>
            <a:r>
              <a:rPr lang="hr-HR" dirty="0"/>
              <a:t>osobe, </a:t>
            </a:r>
            <a:r>
              <a:rPr lang="hr-HR" dirty="0" smtClean="0"/>
              <a:t>osobe s disleksijom, disgrafijom…)</a:t>
            </a:r>
          </a:p>
          <a:p>
            <a:pPr marL="0" lvl="0" indent="0">
              <a:buNone/>
            </a:pPr>
            <a:endParaRPr lang="hr-HR" dirty="0" smtClean="0"/>
          </a:p>
          <a:p>
            <a:r>
              <a:rPr lang="hr-HR" dirty="0"/>
              <a:t>za učenike i studente članarina besplatna (inače 50,00 kn</a:t>
            </a:r>
            <a:r>
              <a:rPr lang="hr-HR" dirty="0" smtClean="0"/>
              <a:t>)</a:t>
            </a:r>
          </a:p>
          <a:p>
            <a:endParaRPr lang="hr-HR" dirty="0"/>
          </a:p>
          <a:p>
            <a:r>
              <a:rPr lang="hr-HR" dirty="0" smtClean="0"/>
              <a:t>upute </a:t>
            </a:r>
            <a:r>
              <a:rPr lang="hr-HR" dirty="0"/>
              <a:t>za upis u digitalnu knjižnicu Hrvatske knjižnice za </a:t>
            </a:r>
            <a:r>
              <a:rPr lang="hr-HR" dirty="0" smtClean="0"/>
              <a:t>slijepe: </a:t>
            </a:r>
            <a:r>
              <a:rPr lang="hr-HR" u="sng" dirty="0" smtClean="0">
                <a:solidFill>
                  <a:schemeClr val="accent1"/>
                </a:solidFill>
              </a:rPr>
              <a:t>http</a:t>
            </a:r>
            <a:r>
              <a:rPr lang="hr-HR" u="sng" dirty="0">
                <a:solidFill>
                  <a:schemeClr val="accent1"/>
                </a:solidFill>
              </a:rPr>
              <a:t>://</a:t>
            </a:r>
            <a:r>
              <a:rPr lang="hr-HR" u="sng" dirty="0" smtClean="0">
                <a:solidFill>
                  <a:schemeClr val="accent1"/>
                </a:solidFill>
              </a:rPr>
              <a:t>www.hkzasl.hr/za%20korisnike.html</a:t>
            </a:r>
          </a:p>
          <a:p>
            <a:pPr marL="0" indent="0">
              <a:buNone/>
            </a:pPr>
            <a:endParaRPr lang="hr-HR" dirty="0">
              <a:solidFill>
                <a:schemeClr val="accent1"/>
              </a:solidFill>
            </a:endParaRPr>
          </a:p>
          <a:p>
            <a:pPr lvl="0"/>
            <a:endParaRPr lang="hr-HR" dirty="0" smtClean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164795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42" t="12057" r="31479" b="8162"/>
          <a:stretch/>
        </p:blipFill>
        <p:spPr bwMode="auto">
          <a:xfrm>
            <a:off x="1187624" y="0"/>
            <a:ext cx="61926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Elipsa 3"/>
          <p:cNvSpPr/>
          <p:nvPr/>
        </p:nvSpPr>
        <p:spPr>
          <a:xfrm>
            <a:off x="1187624" y="4642170"/>
            <a:ext cx="1021675" cy="14949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Elipsa 4"/>
          <p:cNvSpPr/>
          <p:nvPr/>
        </p:nvSpPr>
        <p:spPr>
          <a:xfrm>
            <a:off x="1187624" y="5373216"/>
            <a:ext cx="864096" cy="216024"/>
          </a:xfrm>
          <a:prstGeom prst="ellipse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39190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5"/>
          <p:cNvPicPr>
            <a:picLocks noChangeAspect="1" noChangeArrowheads="1"/>
          </p:cNvPicPr>
          <p:nvPr/>
        </p:nvPicPr>
        <p:blipFill>
          <a:blip r:embed="rId2"/>
          <a:srcRect t="10001"/>
          <a:stretch>
            <a:fillRect/>
          </a:stretch>
        </p:blipFill>
        <p:spPr bwMode="auto">
          <a:xfrm>
            <a:off x="7143750" y="5786438"/>
            <a:ext cx="1476375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2"/>
          <p:cNvPicPr>
            <a:picLocks noChangeAspect="1" noChangeArrowheads="1"/>
          </p:cNvPicPr>
          <p:nvPr/>
        </p:nvPicPr>
        <p:blipFill>
          <a:blip r:embed="rId3"/>
          <a:srcRect t="14648" r="29723" b="9180"/>
          <a:stretch>
            <a:fillRect/>
          </a:stretch>
        </p:blipFill>
        <p:spPr bwMode="auto">
          <a:xfrm>
            <a:off x="500063" y="642938"/>
            <a:ext cx="8072437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>
          <a:xfrm>
            <a:off x="5500688" y="1071563"/>
            <a:ext cx="928687" cy="500062"/>
          </a:xfrm>
          <a:prstGeom prst="ellipse">
            <a:avLst/>
          </a:prstGeom>
          <a:noFill/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2"/>
          <p:cNvPicPr>
            <a:picLocks noChangeAspect="1" noChangeArrowheads="1"/>
          </p:cNvPicPr>
          <p:nvPr/>
        </p:nvPicPr>
        <p:blipFill>
          <a:blip r:embed="rId2"/>
          <a:srcRect r="18462" b="4620"/>
          <a:stretch>
            <a:fillRect/>
          </a:stretch>
        </p:blipFill>
        <p:spPr bwMode="auto">
          <a:xfrm>
            <a:off x="642938" y="857250"/>
            <a:ext cx="7929562" cy="521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val 3"/>
          <p:cNvSpPr/>
          <p:nvPr/>
        </p:nvSpPr>
        <p:spPr>
          <a:xfrm>
            <a:off x="642938" y="5286375"/>
            <a:ext cx="1643062" cy="571500"/>
          </a:xfrm>
          <a:prstGeom prst="ellipse">
            <a:avLst/>
          </a:prstGeom>
          <a:noFill/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7467600" cy="580926"/>
          </a:xfrm>
        </p:spPr>
        <p:txBody>
          <a:bodyPr/>
          <a:lstStyle/>
          <a:p>
            <a:r>
              <a:rPr lang="hr-HR" b="1" u="sng" dirty="0"/>
              <a:t>Načini učlanjivanja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>
          <a:xfrm>
            <a:off x="179512" y="908720"/>
            <a:ext cx="8784976" cy="5256584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hr-HR" sz="8800" b="1" dirty="0" smtClean="0"/>
              <a:t>1. Preko udruga </a:t>
            </a:r>
            <a:r>
              <a:rPr lang="hr-HR" sz="8800" b="1" dirty="0"/>
              <a:t>slijepih </a:t>
            </a:r>
            <a:r>
              <a:rPr lang="hr-HR" sz="8800" dirty="0" smtClean="0"/>
              <a:t>- Udruga ispunjava pristupnicu s podacima </a:t>
            </a:r>
            <a:r>
              <a:rPr lang="hr-HR" sz="8800" dirty="0"/>
              <a:t>o svojem  članu</a:t>
            </a:r>
            <a:r>
              <a:rPr lang="hr-HR" sz="8800" dirty="0" smtClean="0"/>
              <a:t>.</a:t>
            </a:r>
          </a:p>
          <a:p>
            <a:pPr marL="742950" indent="-742950">
              <a:buAutoNum type="arabicPeriod"/>
            </a:pPr>
            <a:endParaRPr lang="hr-HR" sz="8800" dirty="0"/>
          </a:p>
          <a:p>
            <a:pPr marL="0" indent="0">
              <a:buNone/>
            </a:pPr>
            <a:r>
              <a:rPr lang="hr-HR" sz="8800" b="1" dirty="0"/>
              <a:t>2</a:t>
            </a:r>
            <a:r>
              <a:rPr lang="hr-HR" sz="8800" b="1" dirty="0" smtClean="0"/>
              <a:t>. Individualno </a:t>
            </a:r>
            <a:r>
              <a:rPr lang="hr-HR" sz="8800" b="1" dirty="0"/>
              <a:t>učlanjivanje članova udruge </a:t>
            </a:r>
            <a:r>
              <a:rPr lang="hr-HR" sz="8800" b="1" dirty="0" smtClean="0"/>
              <a:t>slijepih</a:t>
            </a:r>
            <a:endParaRPr lang="hr-HR" sz="8800" dirty="0"/>
          </a:p>
          <a:p>
            <a:pPr marL="0" indent="0">
              <a:buNone/>
            </a:pPr>
            <a:r>
              <a:rPr lang="hr-HR" sz="8800" dirty="0" smtClean="0"/>
              <a:t>a</a:t>
            </a:r>
            <a:r>
              <a:rPr lang="hr-HR" sz="8800" dirty="0"/>
              <a:t>) direktnim dolaskom u </a:t>
            </a:r>
            <a:r>
              <a:rPr lang="hr-HR" sz="8800" dirty="0" smtClean="0"/>
              <a:t>knjižnicu (dokument </a:t>
            </a:r>
            <a:r>
              <a:rPr lang="hr-HR" sz="8800" dirty="0"/>
              <a:t>kojim se </a:t>
            </a:r>
            <a:r>
              <a:rPr lang="hr-HR" sz="8800" dirty="0" smtClean="0"/>
              <a:t>potvrđuje </a:t>
            </a:r>
            <a:r>
              <a:rPr lang="hr-HR" sz="8800" dirty="0"/>
              <a:t>članstvo u udruzi slijepih </a:t>
            </a:r>
            <a:r>
              <a:rPr lang="hr-HR" sz="8800" dirty="0" smtClean="0"/>
              <a:t>+ jedan </a:t>
            </a:r>
            <a:r>
              <a:rPr lang="hr-HR" sz="8800" dirty="0"/>
              <a:t>od osobnih dokumenta )</a:t>
            </a:r>
          </a:p>
          <a:p>
            <a:pPr marL="0" indent="0">
              <a:buNone/>
            </a:pPr>
            <a:r>
              <a:rPr lang="hr-HR" sz="8800" dirty="0"/>
              <a:t>b) elektroničkom ili </a:t>
            </a:r>
            <a:r>
              <a:rPr lang="hr-HR" sz="8800" dirty="0" smtClean="0"/>
              <a:t>običnom </a:t>
            </a:r>
            <a:r>
              <a:rPr lang="hr-HR" sz="8800" dirty="0"/>
              <a:t>poštom, odnosno </a:t>
            </a:r>
            <a:r>
              <a:rPr lang="hr-HR" sz="8800" dirty="0" smtClean="0"/>
              <a:t>faksom (ispunjena pristupnica + kopija članske iskaznice udruge slijepih)</a:t>
            </a:r>
          </a:p>
          <a:p>
            <a:pPr marL="0" indent="0">
              <a:buNone/>
            </a:pPr>
            <a:r>
              <a:rPr lang="hr-HR" sz="8800" dirty="0"/>
              <a:t/>
            </a:r>
            <a:br>
              <a:rPr lang="hr-HR" sz="8800" dirty="0"/>
            </a:br>
            <a:r>
              <a:rPr lang="hr-HR" sz="8800" b="1" dirty="0" smtClean="0"/>
              <a:t>3</a:t>
            </a:r>
            <a:r>
              <a:rPr lang="hr-HR" sz="8800" b="1" dirty="0"/>
              <a:t>. Učlanjivanje ostalih koji imaju teškoća sa čitanjem </a:t>
            </a:r>
            <a:r>
              <a:rPr lang="hr-HR" sz="8800" b="1" dirty="0" smtClean="0"/>
              <a:t>standardnog </a:t>
            </a:r>
            <a:r>
              <a:rPr lang="hr-HR" sz="8800" b="1" dirty="0"/>
              <a:t>tiska</a:t>
            </a:r>
            <a:endParaRPr lang="hr-HR" sz="8800" dirty="0"/>
          </a:p>
          <a:p>
            <a:pPr marL="0" indent="0">
              <a:buNone/>
            </a:pPr>
            <a:r>
              <a:rPr lang="hr-HR" sz="8800" dirty="0"/>
              <a:t>a) direktnim dolaskom u </a:t>
            </a:r>
            <a:r>
              <a:rPr lang="hr-HR" sz="8800" dirty="0" smtClean="0"/>
              <a:t>knjižnicu (osobni dokument + kopija </a:t>
            </a:r>
            <a:r>
              <a:rPr lang="hr-HR" sz="8800" dirty="0"/>
              <a:t> </a:t>
            </a:r>
            <a:r>
              <a:rPr lang="hr-HR" sz="8800" dirty="0" smtClean="0"/>
              <a:t>liječničke </a:t>
            </a:r>
            <a:r>
              <a:rPr lang="hr-HR" sz="8800" dirty="0"/>
              <a:t>dijagnoze iz koje su  vidljive teškoće u čitanju standardnog </a:t>
            </a:r>
            <a:r>
              <a:rPr lang="hr-HR" sz="8800" dirty="0" smtClean="0"/>
              <a:t>tiska) </a:t>
            </a:r>
            <a:endParaRPr lang="hr-HR" sz="8800" dirty="0"/>
          </a:p>
          <a:p>
            <a:pPr marL="0" indent="0">
              <a:buNone/>
            </a:pPr>
            <a:r>
              <a:rPr lang="hr-HR" sz="8800" dirty="0"/>
              <a:t>b) elektroničkom ili običnom poštom, odnosno faksom </a:t>
            </a:r>
            <a:r>
              <a:rPr lang="hr-HR" sz="8800" dirty="0" smtClean="0"/>
              <a:t>(ispunjena pristupnica + kopija osobnog dokumenta + kopija </a:t>
            </a:r>
            <a:r>
              <a:rPr lang="hr-HR" sz="8800" dirty="0"/>
              <a:t>liječničke dijagnoze iz koje su </a:t>
            </a:r>
            <a:r>
              <a:rPr lang="hr-HR" sz="8800" dirty="0" smtClean="0"/>
              <a:t>vidljive </a:t>
            </a:r>
            <a:r>
              <a:rPr lang="hr-HR" sz="8800" dirty="0"/>
              <a:t>teškoće u čitanju standardnog </a:t>
            </a:r>
            <a:r>
              <a:rPr lang="hr-HR" sz="8800" dirty="0" smtClean="0"/>
              <a:t>tiska) </a:t>
            </a:r>
            <a:endParaRPr lang="hr-HR" sz="8800" dirty="0"/>
          </a:p>
          <a:p>
            <a:pPr marL="0" indent="0">
              <a:buNone/>
            </a:pPr>
            <a:r>
              <a:rPr lang="hr-HR" sz="4400" u="sng" dirty="0"/>
              <a:t/>
            </a:r>
            <a:br>
              <a:rPr lang="hr-HR" sz="4400" u="sng" dirty="0"/>
            </a:br>
            <a:r>
              <a:rPr lang="hr-HR" sz="4400" dirty="0"/>
              <a:t> 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73292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22114"/>
          </a:xfrm>
        </p:spPr>
        <p:txBody>
          <a:bodyPr>
            <a:normAutofit fontScale="90000"/>
          </a:bodyPr>
          <a:lstStyle/>
          <a:p>
            <a:pPr algn="ctr"/>
            <a:r>
              <a:rPr lang="hr-HR" u="sng" dirty="0"/>
              <a:t>DOKUMENTACIJA POTREBNA ZA </a:t>
            </a:r>
            <a:r>
              <a:rPr lang="hr-HR" u="sng" dirty="0" smtClean="0"/>
              <a:t>UPIS (za 3. kategoriju):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>
          <a:xfrm>
            <a:off x="251520" y="1196752"/>
            <a:ext cx="8280920" cy="5400600"/>
          </a:xfrm>
        </p:spPr>
        <p:txBody>
          <a:bodyPr>
            <a:normAutofit lnSpcReduction="10000"/>
          </a:bodyPr>
          <a:lstStyle/>
          <a:p>
            <a:pPr lvl="0"/>
            <a:r>
              <a:rPr lang="hr-HR" b="1" dirty="0" smtClean="0"/>
              <a:t>Medicinska </a:t>
            </a:r>
            <a:r>
              <a:rPr lang="hr-HR" b="1" dirty="0"/>
              <a:t>dokumentacija (liječnička dijagnoza) o utvrđenoj teškoći ili oštećenju</a:t>
            </a:r>
            <a:r>
              <a:rPr lang="hr-HR" b="1" dirty="0" smtClean="0"/>
              <a:t>.</a:t>
            </a:r>
          </a:p>
          <a:p>
            <a:pPr marL="0" lvl="0" indent="0">
              <a:buNone/>
            </a:pPr>
            <a:endParaRPr lang="hr-HR" dirty="0"/>
          </a:p>
          <a:p>
            <a:r>
              <a:rPr lang="hr-HR" b="1" dirty="0"/>
              <a:t>Ako učenik nema medicinsku dokumentaciju</a:t>
            </a:r>
            <a:r>
              <a:rPr lang="hr-HR" dirty="0"/>
              <a:t> o svom oštećenju (postupak obrade u tijeku ili još nije ni počeo </a:t>
            </a:r>
            <a:r>
              <a:rPr lang="hr-HR" dirty="0" smtClean="0"/>
              <a:t>ili </a:t>
            </a:r>
            <a:r>
              <a:rPr lang="hr-HR" dirty="0"/>
              <a:t>je teškoća nedovoljna da bi se dobila određena dijagnoza, ali otežava čitanje </a:t>
            </a:r>
            <a:r>
              <a:rPr lang="hr-HR" dirty="0" smtClean="0"/>
              <a:t>i </a:t>
            </a:r>
            <a:r>
              <a:rPr lang="hr-HR" dirty="0"/>
              <a:t>zvučne knjige bi mogle pomoći) </a:t>
            </a:r>
            <a:endParaRPr lang="hr-HR" dirty="0" smtClean="0"/>
          </a:p>
          <a:p>
            <a:pPr marL="0" indent="0">
              <a:buNone/>
            </a:pPr>
            <a:r>
              <a:rPr lang="hr-HR" dirty="0" smtClean="0"/>
              <a:t>-&gt; </a:t>
            </a:r>
            <a:r>
              <a:rPr lang="hr-HR" sz="2000" b="1" dirty="0"/>
              <a:t>preporuka</a:t>
            </a:r>
            <a:r>
              <a:rPr lang="hr-HR" sz="2000" dirty="0"/>
              <a:t> je da se  prikupi dokumentacija o stručnoj obradi učenika i nalaz </a:t>
            </a:r>
            <a:r>
              <a:rPr lang="hr-HR" sz="2000" dirty="0" smtClean="0"/>
              <a:t>logopeda</a:t>
            </a:r>
            <a:r>
              <a:rPr lang="hr-HR" sz="2000" dirty="0"/>
              <a:t>, </a:t>
            </a:r>
            <a:r>
              <a:rPr lang="hr-HR" sz="2000" dirty="0" err="1"/>
              <a:t>soc.pedagoga</a:t>
            </a:r>
            <a:r>
              <a:rPr lang="hr-HR" sz="2000" dirty="0"/>
              <a:t>, </a:t>
            </a:r>
            <a:r>
              <a:rPr lang="hr-HR" sz="2000" dirty="0" err="1"/>
              <a:t>rehabilitatora</a:t>
            </a:r>
            <a:r>
              <a:rPr lang="hr-HR" sz="2000" dirty="0"/>
              <a:t>,  pedagoga ili psihologa </a:t>
            </a:r>
            <a:r>
              <a:rPr lang="hr-HR" sz="2000" dirty="0" smtClean="0"/>
              <a:t>te </a:t>
            </a:r>
            <a:r>
              <a:rPr lang="hr-HR" sz="2000" dirty="0"/>
              <a:t>u direktnom kontaktu pokuša objasniti o čemu se radi i zamoliti da se učeniku omogući korištenje digitalne baze</a:t>
            </a:r>
          </a:p>
          <a:p>
            <a:pPr lvl="0"/>
            <a:endParaRPr lang="hr-HR" sz="2000" dirty="0"/>
          </a:p>
          <a:p>
            <a:pPr lvl="0"/>
            <a:r>
              <a:rPr lang="hr-HR" sz="2000" dirty="0"/>
              <a:t>(gđa Jelena </a:t>
            </a:r>
            <a:r>
              <a:rPr lang="hr-HR" sz="2000" dirty="0" err="1"/>
              <a:t>Lešaja</a:t>
            </a:r>
            <a:r>
              <a:rPr lang="hr-HR" sz="2000" dirty="0"/>
              <a:t> 01 64 44 045 </a:t>
            </a:r>
            <a:r>
              <a:rPr lang="hr-HR" sz="2000" u="sng" dirty="0" err="1">
                <a:solidFill>
                  <a:schemeClr val="accent1"/>
                </a:solidFill>
              </a:rPr>
              <a:t>jelena.lesaja</a:t>
            </a:r>
            <a:r>
              <a:rPr lang="hr-HR" sz="2000" u="sng" dirty="0">
                <a:solidFill>
                  <a:schemeClr val="accent1"/>
                </a:solidFill>
              </a:rPr>
              <a:t>@</a:t>
            </a:r>
            <a:r>
              <a:rPr lang="hr-HR" sz="2000" u="sng" dirty="0" err="1">
                <a:solidFill>
                  <a:schemeClr val="accent1"/>
                </a:solidFill>
              </a:rPr>
              <a:t>hkzasl.hr</a:t>
            </a:r>
            <a:r>
              <a:rPr lang="hr-HR" sz="2000" dirty="0"/>
              <a:t>  ili gđa Branka </a:t>
            </a:r>
            <a:r>
              <a:rPr lang="hr-HR" sz="2000" dirty="0" err="1"/>
              <a:t>Dejanović</a:t>
            </a:r>
            <a:r>
              <a:rPr lang="hr-HR" sz="2000" dirty="0"/>
              <a:t> 01 64 44 044 </a:t>
            </a:r>
            <a:r>
              <a:rPr lang="hr-HR" sz="2000" u="sng" dirty="0" err="1">
                <a:solidFill>
                  <a:schemeClr val="accent1"/>
                </a:solidFill>
              </a:rPr>
              <a:t>branka.dejanovic</a:t>
            </a:r>
            <a:r>
              <a:rPr lang="hr-HR" sz="2000" u="sng" dirty="0">
                <a:solidFill>
                  <a:schemeClr val="accent1"/>
                </a:solidFill>
              </a:rPr>
              <a:t>@</a:t>
            </a:r>
            <a:r>
              <a:rPr lang="hr-HR" sz="2000" u="sng" dirty="0" err="1">
                <a:solidFill>
                  <a:schemeClr val="accent1"/>
                </a:solidFill>
              </a:rPr>
              <a:t>hkzasl.hr</a:t>
            </a:r>
            <a:r>
              <a:rPr lang="hr-HR" sz="2000" dirty="0"/>
              <a:t>)</a:t>
            </a:r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855898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Bogatstvo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546</TotalTime>
  <Words>377</Words>
  <Application>Microsoft Office PowerPoint</Application>
  <PresentationFormat>Prikaz na zaslonu (4:3)</PresentationFormat>
  <Paragraphs>50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11</vt:i4>
      </vt:variant>
    </vt:vector>
  </HeadingPairs>
  <TitlesOfParts>
    <vt:vector size="12" baseType="lpstr">
      <vt:lpstr>Oriel</vt:lpstr>
      <vt:lpstr>Digitalne baze zvučnih knjiga Hrvatske knjižnice za slijepe</vt:lpstr>
      <vt:lpstr>PROJEKT: </vt:lpstr>
      <vt:lpstr>PowerPointova prezentacija</vt:lpstr>
      <vt:lpstr>O HRVATSKOJ KNJIŽNICI ZA SLIJEPE</vt:lpstr>
      <vt:lpstr>PowerPointova prezentacija</vt:lpstr>
      <vt:lpstr>PowerPointova prezentacija</vt:lpstr>
      <vt:lpstr>PowerPointova prezentacija</vt:lpstr>
      <vt:lpstr>Načini učlanjivanja</vt:lpstr>
      <vt:lpstr>DOKUMENTACIJA POTREBNA ZA UPIS (za 3. kategoriju):</vt:lpstr>
      <vt:lpstr>PowerPointova prezentacija</vt:lpstr>
      <vt:lpstr>PowerPointova prezentacija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Jelena</dc:creator>
  <cp:lastModifiedBy>Nada</cp:lastModifiedBy>
  <cp:revision>64</cp:revision>
  <dcterms:created xsi:type="dcterms:W3CDTF">2015-10-04T10:54:49Z</dcterms:created>
  <dcterms:modified xsi:type="dcterms:W3CDTF">2016-10-25T16:47:22Z</dcterms:modified>
</cp:coreProperties>
</file>