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6" r:id="rId23"/>
    <p:sldId id="297" r:id="rId24"/>
    <p:sldId id="298" r:id="rId25"/>
    <p:sldId id="299" r:id="rId26"/>
    <p:sldId id="300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DCE2D4-369D-B4ED-2049-A0286669E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A497DED-8BAE-68C1-AC44-53730343D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884884-C017-6184-7842-DF010331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325D32-8CBB-70A0-AB06-94ADFB4D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5EF7A8-BFC7-DD04-F265-9D59CF61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41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44B46-D7C0-D05D-F118-4DAB8B2D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3460B57-3615-D6D2-301E-A478A32A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EC6AB4-5082-5040-9D1A-8B883DF1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B5090E-5A20-D36E-7F4E-ECC219DF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3837B1-A329-DA77-7E0F-2B920346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45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C9E7BC6-571D-6E34-B483-026695C99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0A9E533-A1F1-4089-B2D5-F1D4D7370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77D9FB-3E81-B2A2-5825-AF4BDA3C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FFB4CF-0817-E364-DBC5-97E3FC42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99C7A3-473D-70C8-E8F1-B1B43F11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44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32938-1D0F-A623-09A8-3CEA49A4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2FA3CC-9F63-DFEB-B52E-2BB4096E7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9EEFB4-9C0A-45B4-3E68-F4461966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FCB132-B538-81CE-928A-1F030BAB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DA0E44-B8EA-4594-B542-50FF2BC2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46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EBBD82-FCBD-9F22-E4C2-7F3CC33E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E6C3ECA-693A-B74F-F50F-EC7FB345E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4C867C-4AFF-4D2E-8561-31A0B61E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7504C1-E9AF-CA32-47DD-153AE8F2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DEBC4F-E4A4-65AF-6A63-CAFA127C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53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86E48-DB29-B6BB-E9ED-47D1EE0D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5E6108-1649-9981-462F-69936F4E4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4B53E50-E287-EFBD-E2C0-12DDD8D4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9365B3E-F0B7-682D-7D29-78B88325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91C356-67E8-2747-F795-7FFD4117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3337E5E-B7D3-E4FE-48FC-96015E77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52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23DEC3-B1FF-4FDB-45E9-C3E93B39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67C15E-F0FA-2983-527F-250765E1B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666EB4-5E14-5E40-3B4A-74CB634A9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0664642-CD7F-184F-F204-4A093845E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BD6C04B-5482-1972-28CB-EE1650ADE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D8A3CE4-26F2-2BA8-9B8B-BC01EA42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50601E4-2E6D-0AAE-6030-572B7CBF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7ADCC72-75FF-44C5-FC7D-4450B7E0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98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C8E767-93A5-A2C4-395A-4172F132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1E31E35-ED6F-9840-031C-B326E53E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039E4D4-402B-059E-0669-7EA477DF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A15AC53-BB33-9CEB-80C9-83A163CD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9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695E1CB-7645-F421-19A3-47D5C8E6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4277DA2-3A49-EFF4-30C1-C62B3CF8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BDD3A87-E345-9736-073F-18ACF54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9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4D8A2-9000-BB38-FED5-9EADC6CE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1FDA82-17B9-3962-6CEB-0B670161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4EB6D16-09AF-8CB3-0E2D-ED67F5F8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35FE120-6CBE-9D61-767F-64EBE443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BB4601-E500-11EC-2127-FA3C86D4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2646C6-244F-54B6-14BF-7D9C53BC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04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43214-0572-74AA-229B-B6F24D9D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88897D-DBB2-7C2C-7691-554A75CF5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57445D3-2902-D150-E78D-233D1423C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F6AE2D6-75E2-2D70-8433-98EF5373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BCC3B45-1B52-4A93-E835-B9D24BAA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37245F2-69AB-4C33-EF60-9AB830D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56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4B9A918-BACA-6A57-0AF4-17C7545D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8365263-8EEE-60FB-3018-84E0E4D9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35E8CC-B524-2AD4-3915-BE99C840D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A7F8-ADE6-4803-8C52-180376321939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5C8FA2-2C7C-3731-D461-1474D443F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9B8B34-A8EE-C3F2-282D-FD2B5A53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38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Ples, sjena, silueta&#10;&#10;Opis je automatski generiran">
            <a:extLst>
              <a:ext uri="{FF2B5EF4-FFF2-40B4-BE49-F238E27FC236}">
                <a16:creationId xmlns:a16="http://schemas.microsoft.com/office/drawing/2014/main" id="{B6B599CB-A33F-2316-D8FD-71FB11C9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E638B9-B702-17B5-580C-6FA161355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1982"/>
            <a:ext cx="4660393" cy="22650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HRVATSKI ZAVOD ZA SOCIJALNI RAD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ŽUPANIJA SLUŽBA KOPRIVNIČKO – KRIŽEVAČKE ŽUPANIJE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KOPRIVNICA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TRG EUGENA KUMIČIĆA 2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s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iječanj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FCF38C-EA2A-299B-B16D-E0CE2E47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660389" cy="459295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V.D. PREDSTOJNIK: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Danijel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Rušak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mag.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Ivana Papagiannis, dipl. soc.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radnica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Silvija Miloš, mag. act. soc.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Darija Mustić, mag. psych.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Ivana Halapir, mag.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473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2E6A83-9C35-75E0-61BF-34463AE0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984771" cy="1694574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DOBNA RAZLIKA UDOMITELJA I KORISNIKA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1AA397-C7C9-CC89-07D5-BC554573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694576"/>
            <a:ext cx="3984775" cy="5163423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navršio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ukrasni isječci, simbol, grafika, logotip&#10;&#10;Opis je automatski generiran">
            <a:extLst>
              <a:ext uri="{FF2B5EF4-FFF2-40B4-BE49-F238E27FC236}">
                <a16:creationId xmlns:a16="http://schemas.microsoft.com/office/drawing/2014/main" id="{085260AE-0A78-5AB4-B665-E7522D88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0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2151B9-BA1C-F7FE-CC37-1F999D41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DJECE U TRADICIONALNOM UDOMITELJSTVU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5934E5-1F9C-DA3F-4424-1E430504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660389" cy="4592953"/>
          </a:xfrm>
        </p:spPr>
        <p:txBody>
          <a:bodyPr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u udomiteljsku obitelj smješteno troje djece s teškoćama u razvoju, samo jedno od smještene djece može biti dijete s težim invaliditetom ili utvrđenim trećim stupnjem težine invaliditeta – oštećenja funkcionalnih sposobnosti prema propisima o vještačenju i metodologijama vještačenja.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grafika, Font, ukrasni isječci, logotip&#10;&#10;Opis je automatski generiran">
            <a:extLst>
              <a:ext uri="{FF2B5EF4-FFF2-40B4-BE49-F238E27FC236}">
                <a16:creationId xmlns:a16="http://schemas.microsoft.com/office/drawing/2014/main" id="{8F76742C-3829-1C45-5267-A4BF5A44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13" y="1509203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DFC962-92C4-7A42-8B61-25032C92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70784" cy="207139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ODRASLIH OSOBA U TRADICIONALNOM UDOMITELJSTVU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351262-8140-69E4-3C46-AF2D0D30E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2071398"/>
            <a:ext cx="4660393" cy="4105566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četiri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korisnika umanjuje se za broj osoba s kojima udomitelj ili drugi članovi obitelji s kojima živi imaju sklopljen ugovor o doživotnom ili dosmrtnom uzdržavanju, uz ugovorenu zajednicu života.</a:t>
            </a: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 descr="Slika na kojoj se prikazuje odijevanje, obuća, osmijeh, osoba&#10;&#10;Opis je automatski generiran">
            <a:extLst>
              <a:ext uri="{FF2B5EF4-FFF2-40B4-BE49-F238E27FC236}">
                <a16:creationId xmlns:a16="http://schemas.microsoft.com/office/drawing/2014/main" id="{61D5C81E-669D-3024-0D92-90F5BAB84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58" y="876978"/>
            <a:ext cx="5025919" cy="44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D47694-6A99-4DAC-4434-F3DA6908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7156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DJECE KOD UDOMITELJA KOJI OBAVLJA STANDARDNO UDOMITELJSTVO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5706C0-6E2C-06DF-62E4-F1AFF6C9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71569"/>
            <a:ext cx="5183499" cy="5186430"/>
          </a:xfrm>
        </p:spPr>
        <p:txBody>
          <a:bodyPr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invaliditetom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trećim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invaliditeta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oštećenja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funkcionalnih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vještačenju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vještačenja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teškoćama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invaliditetom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trećim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invaliditeta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oštećenja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funkcionalnih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vještačenju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vještačenja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odijevanje, ilustracija, beba, crtić&#10;&#10;Opis je automatski generiran">
            <a:extLst>
              <a:ext uri="{FF2B5EF4-FFF2-40B4-BE49-F238E27FC236}">
                <a16:creationId xmlns:a16="http://schemas.microsoft.com/office/drawing/2014/main" id="{B89DDC2F-EF26-43F4-875B-DF69F7D23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219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7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D89CD2-F7C0-9CCA-7664-C1B86760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ODRASLIH OSOBA KOD UDOMITELJA KOJI OBAVLJA STANDARDNO UDOMITELJSTVO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BB08D9-2D3A-FFB8-87EA-E32DA4E1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2265036"/>
            <a:ext cx="4660393" cy="4592963"/>
          </a:xfrm>
        </p:spPr>
        <p:txBody>
          <a:bodyPr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četiri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odijevanje, osoba, hlače, stojeći&#10;&#10;Opis je automatski generiran">
            <a:extLst>
              <a:ext uri="{FF2B5EF4-FFF2-40B4-BE49-F238E27FC236}">
                <a16:creationId xmlns:a16="http://schemas.microsoft.com/office/drawing/2014/main" id="{7A265924-6951-96B8-F772-BEAFBFFBA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5" y="1309799"/>
            <a:ext cx="6995173" cy="46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3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77D364-391D-04A8-E7EA-21EB82DC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11273" cy="180363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DJECE KOD UDOMITELJA KOJI OBAVLJA SPECIJALIZIRANO UDOMITELJSTVO ZA DJECU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86C3FB-254D-4792-1BA8-BD5549007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03633"/>
            <a:ext cx="4211272" cy="5054367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riječ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procijeni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to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dječak, osmijeh, odijevanje, ukrasni isječci&#10;&#10;Opis je automatski generiran">
            <a:extLst>
              <a:ext uri="{FF2B5EF4-FFF2-40B4-BE49-F238E27FC236}">
                <a16:creationId xmlns:a16="http://schemas.microsoft.com/office/drawing/2014/main" id="{DD6FD238-3245-DD00-36A5-0CB04B928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43" y="477145"/>
            <a:ext cx="6276835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16B767-5512-BCCE-27F8-3A086A9A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IZRAČUN OPSKRBNINE I NAKNADE ZA RAD UDOMITELJA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23B927-5A5C-C1E1-7029-2770A660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Republike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utvrđuje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godišnje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najkasnije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31.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listopada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tekuće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sljedeću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kalendarsku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bio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2024.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80,00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84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6CE9E4-A9C8-02F2-C898-38BF15D4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OPSKRBNINA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41A42F-A256-D497-80A5-ABF45DF6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2265036"/>
            <a:ext cx="4660393" cy="4592953"/>
          </a:xfrm>
        </p:spPr>
        <p:txBody>
          <a:bodyPr>
            <a:no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razmjerna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opsegu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posljednjim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odlukom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utvrđuje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1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D03AC8-E224-B464-5135-3570351D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16323" cy="219790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NAKNADA ZA RAD UDOMITELJA KOJI OBAVLJA TRADICIONALNO UDOMITELJSTVO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0BFCDD-31CB-65F4-548E-184D2C7D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7916"/>
            <a:ext cx="3716323" cy="4660074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posljednjim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4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659093-F305-2D1A-517D-69C7577A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0"/>
            <a:ext cx="4590661" cy="2265025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 ODREDBE O NAKNADI ZA RAD UDOMITELJA KOJI UDOMITELJSTVO OBAVLJA KAO ZANIMANJE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551431-7C80-1EE7-FE6A-630A57D8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590661" cy="4592953"/>
          </a:xfrm>
        </p:spPr>
        <p:txBody>
          <a:bodyPr>
            <a:no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Mjesečna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najniža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mjesečna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Mjesečna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prosječni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bruto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siječanj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kolovoz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objavljuje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odjavu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mirovinsko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mirovinskog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korištenja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rodiljne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88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9597B3-DF4F-51DF-1578-1B468D04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261607" cy="780176"/>
          </a:xfrm>
        </p:spPr>
        <p:txBody>
          <a:bodyPr>
            <a:no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E36310-85E7-9E60-C9F3-5EC7CCB1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" y="847288"/>
            <a:ext cx="4261608" cy="6010712"/>
          </a:xfrm>
        </p:spPr>
        <p:txBody>
          <a:bodyPr>
            <a:normAutofit/>
          </a:bodyPr>
          <a:lstStyle/>
          <a:p>
            <a:pPr algn="just"/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RH regulirano: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Zakonom u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udomiteljstvu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(„Narodne novine”, broj:115/2018, 18/2022)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stambenim uvjetima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(„Narodne novine”, broj: 46/2019) 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načinu i postupku obiteljske procjene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(„Narodne novine”, broj: 46/2019) 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načinu i trajanju osposobljavanja i dodatnog usavršavanja udomitelja, („Narodne novine”, broj: 63/2019) 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sastavu i načinu rada Povjerenstva za izbor udomitelja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zanimanja, („Narodne novine”, broj: 46/2019)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sadržaju i načinu vođenja Registra udomitelja i registra smještenih korisnika te sadržaju obrasca za izvještavanje, („Narodne novine”, broj: 63/2019) </a:t>
            </a:r>
          </a:p>
          <a:p>
            <a:pPr algn="just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dodjeli nagrade udomiteljima, („Narodne novine”, broj: 46/2019) 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Slika na kojoj se prikazuje tekst, prometni znak, natpis, znak Stop&#10;&#10;Opis je automatski generiran">
            <a:extLst>
              <a:ext uri="{FF2B5EF4-FFF2-40B4-BE49-F238E27FC236}">
                <a16:creationId xmlns:a16="http://schemas.microsoft.com/office/drawing/2014/main" id="{6B13C316-D519-C7EB-8795-5F4494D6A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09" y="1827816"/>
            <a:ext cx="3493124" cy="20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5610F9-42D0-B1F8-5C5B-FD69D62B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1"/>
            <a:ext cx="3892497" cy="22650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NAKNADA ZA RAD UDOMITELJA KOJI OBAVLJA STANDARDNO UDOMITELJSTVO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86D8EB-F98E-CCEB-2480-53178472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" y="2265036"/>
            <a:ext cx="3892498" cy="4664270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krivnje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uvjet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pruža uslugu smještaja za troje djece ili četvero odraslih korisnika 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najduže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01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A15B82-905A-4EFD-10CD-EBB1A628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NAKNADA ZA RAD UDOMITELJA KOJI OBAVLJA SPECIJALIZIRANO UDOMITELJSTVO ZA DJECU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2CCA12-8048-280F-400A-7CD99730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660389" cy="4592954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posljednjim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(kojem je potrebno pružiti složeniju, specifičnu skrb)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krivnje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(dijete u specijaliziranom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udomiteljstvu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najduže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03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998269-44C9-7667-728B-B750D6AE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3005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IZNOSA ZA OPSKRBNINU - ODRASLE OSOBE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C6DE8F8-D411-685F-B022-085036A9B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144338"/>
              </p:ext>
            </p:extLst>
          </p:nvPr>
        </p:nvGraphicFramePr>
        <p:xfrm>
          <a:off x="-1" y="453006"/>
          <a:ext cx="12192000" cy="642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6831374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35752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65163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893801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935283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21730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63912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9127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994927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654289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240291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17978767"/>
                    </a:ext>
                  </a:extLst>
                </a:gridCol>
              </a:tblGrid>
              <a:tr h="408829"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VRSTA IZNOSA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20797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r>
                        <a:rPr lang="hr-HR" sz="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10403"/>
                  </a:ext>
                </a:extLst>
              </a:tr>
              <a:tr h="408829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HIV POZITIVNA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0467"/>
                  </a:ext>
                </a:extLst>
              </a:tr>
              <a:tr h="517850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OSOBA 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1069"/>
                  </a:ext>
                </a:extLst>
              </a:tr>
              <a:tr h="517850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HIV POZITIVNA  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71527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POLUPOKRETNA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707117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POLUPOKRETNA HIV POZITIVNA OSOBA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57983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pl-PL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POLUPOKRETNA OSOBA S POVEĆANIM POTREBAMA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05849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pl-PL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HIV POZITIVNA  S POVEĆANIM POTREBAMA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254461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NEPOKRETNA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11631"/>
                  </a:ext>
                </a:extLst>
              </a:tr>
              <a:tr h="517850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NEPOKRETNA HIV POZITIVNA OSOBA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74663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pl-PL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NEPOKRETNA OSOBA S POVEĆANIM POTREBAMA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634257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pl-PL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NEPOKRETNA HIV POZITIVNA  S POVEĆANIM POTREBAMA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1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676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55D55-2D66-0321-A930-23C1788C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85225"/>
          </a:xfrm>
        </p:spPr>
        <p:txBody>
          <a:bodyPr>
            <a:no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IZNOSA ZA OPSKRBNINU - DJECA</a:t>
            </a:r>
          </a:p>
        </p:txBody>
      </p:sp>
      <p:graphicFrame>
        <p:nvGraphicFramePr>
          <p:cNvPr id="3" name="Rezervirano mjesto sadržaja 2">
            <a:extLst>
              <a:ext uri="{FF2B5EF4-FFF2-40B4-BE49-F238E27FC236}">
                <a16:creationId xmlns:a16="http://schemas.microsoft.com/office/drawing/2014/main" id="{0D93B00A-C905-C83A-E25B-E70342C44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773540"/>
              </p:ext>
            </p:extLst>
          </p:nvPr>
        </p:nvGraphicFramePr>
        <p:xfrm>
          <a:off x="0" y="285225"/>
          <a:ext cx="12192000" cy="657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47810245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48722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079617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68120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3009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7596031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93070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902368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67673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917784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461484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28390957"/>
                    </a:ext>
                  </a:extLst>
                </a:gridCol>
              </a:tblGrid>
              <a:tr h="1031284"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VRSTA IZNOSA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19028"/>
                  </a:ext>
                </a:extLst>
              </a:tr>
              <a:tr h="743774">
                <a:tc>
                  <a:txBody>
                    <a:bodyPr/>
                    <a:lstStyle/>
                    <a:p>
                      <a:r>
                        <a:rPr lang="hr-HR" sz="8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71609"/>
                  </a:ext>
                </a:extLst>
              </a:tr>
              <a:tr h="851931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 UVEĆANO ZA 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367.50 €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38737"/>
                  </a:ext>
                </a:extLst>
              </a:tr>
              <a:tr h="851931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 UVEĆANO ZA 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381.50 €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30564"/>
                  </a:ext>
                </a:extLst>
              </a:tr>
              <a:tr h="851931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424.20 €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162526"/>
                  </a:ext>
                </a:extLst>
              </a:tr>
              <a:tr h="1031284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 UVEĆANO 20% 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3.030,00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2009"/>
                  </a:ext>
                </a:extLst>
              </a:tr>
              <a:tr h="1210638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 UVEĆANO 40%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35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1B5DF3C2-A57C-D70D-880E-9FCAAE75D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71043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745385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6568643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774512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940650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833980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963388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786112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533178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24194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262403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044453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76855002"/>
                    </a:ext>
                  </a:extLst>
                </a:gridCol>
              </a:tblGrid>
              <a:tr h="865877"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VRSTA IZNOSA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3223"/>
                  </a:ext>
                </a:extLst>
              </a:tr>
              <a:tr h="458037">
                <a:tc>
                  <a:txBody>
                    <a:bodyPr/>
                    <a:lstStyle/>
                    <a:p>
                      <a:r>
                        <a:rPr lang="hr-HR" sz="8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 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19694"/>
                  </a:ext>
                </a:extLst>
              </a:tr>
              <a:tr h="1054111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UVEĆANO ZA 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32062"/>
                  </a:ext>
                </a:extLst>
              </a:tr>
              <a:tr h="1054111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UVEĆANO ZA 40 %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61676"/>
                  </a:ext>
                </a:extLst>
              </a:tr>
              <a:tr h="1054111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71470"/>
                  </a:ext>
                </a:extLst>
              </a:tr>
              <a:tr h="1016464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UVEĆANO ZA 20 %</a:t>
                      </a:r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POVEĆANIM POTREBAMA</a:t>
                      </a:r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3.240,00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453,60 €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588110"/>
                  </a:ext>
                </a:extLst>
              </a:tr>
              <a:tr h="1355286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UVEĆANO ZA 40 %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3.360,00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5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4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EB3D4333-1825-A398-2822-6DFA89420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896936"/>
              </p:ext>
            </p:extLst>
          </p:nvPr>
        </p:nvGraphicFramePr>
        <p:xfrm>
          <a:off x="-2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9539747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267381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149938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060932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436083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960088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034693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255227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5541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5757752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68177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59857563"/>
                    </a:ext>
                  </a:extLst>
                </a:gridCol>
              </a:tblGrid>
              <a:tr h="949098"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VRSTA IZNOSA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6742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r>
                        <a:rPr lang="hr-HR" sz="8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456.00 €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424781"/>
                  </a:ext>
                </a:extLst>
              </a:tr>
              <a:tr h="826634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UVEĆANO ZA 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472.00 €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7146"/>
                  </a:ext>
                </a:extLst>
              </a:tr>
              <a:tr h="826634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UVEĆANO ZA 40 %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427.00 €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488.00 €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79159"/>
                  </a:ext>
                </a:extLst>
              </a:tr>
              <a:tr h="949098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 S POVEĆANIM POTREBAMA</a:t>
                      </a:r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478.80 €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547.20 €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724525"/>
                  </a:ext>
                </a:extLst>
              </a:tr>
              <a:tr h="1194027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 S POVEĆANIM POTREBAMA UVEĆANO ZA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3.540,00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495.60 €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566.40 €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9372"/>
                  </a:ext>
                </a:extLst>
              </a:tr>
              <a:tr h="1469572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 S POVEĆANIM POTREBAMA UVEĆANO ZA 40%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3.660,00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512.40 €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585.60 €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4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74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BA030E55-3C9C-EBD5-A560-E4BA86821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581532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217333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5407873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92716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051464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761339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259366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691458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898449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109880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6750307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4780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25955600"/>
                    </a:ext>
                  </a:extLst>
                </a:gridCol>
              </a:tblGrid>
              <a:tr h="845239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</a:t>
                      </a:r>
                      <a:r>
                        <a:rPr lang="hr-HR" sz="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VRSTA IZNOSA</a:t>
                      </a:r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30634"/>
                  </a:ext>
                </a:extLst>
              </a:tr>
              <a:tr h="722262">
                <a:tc>
                  <a:txBody>
                    <a:bodyPr/>
                    <a:lstStyle/>
                    <a:p>
                      <a:r>
                        <a:rPr lang="pl-PL" sz="8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GODINE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1268"/>
                  </a:ext>
                </a:extLst>
              </a:tr>
              <a:tr h="722262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POTITIVNO DIJETE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57211"/>
                  </a:ext>
                </a:extLst>
              </a:tr>
              <a:tr h="722262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UVEĆANO ZA 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71675"/>
                  </a:ext>
                </a:extLst>
              </a:tr>
              <a:tr h="845239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UVEĆANO ZA 40 %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1.032,00 €</a:t>
                      </a:r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24608"/>
                  </a:ext>
                </a:extLst>
              </a:tr>
              <a:tr h="722262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1.200,00 €</a:t>
                      </a:r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119816"/>
                  </a:ext>
                </a:extLst>
              </a:tr>
              <a:tr h="1139236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UVEĆANO ZA 20%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1.066,88 €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1.219,00 €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95012"/>
                  </a:ext>
                </a:extLst>
              </a:tr>
              <a:tr h="1139236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UVEĆANO ZA 40%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7.740,00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1.083,00 €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1.238,19 €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5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36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B9CD26-A76B-DD1E-FC67-C734C5FE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POSTUPAK ZA DONOŠENJE RJEŠENJA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8B9D37-44DB-F34F-7D6A-78763B2D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89" y="2265037"/>
            <a:ext cx="4660389" cy="4592953"/>
          </a:xfrm>
        </p:spPr>
        <p:txBody>
          <a:bodyPr>
            <a:noAutofit/>
          </a:bodyPr>
          <a:lstStyle/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okreće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stranke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odlučuje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prebivalištu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podnositelja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smatra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promijenjenih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tome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obavijestiti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nastupa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promijenjenih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navedenoj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obavijesti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ukinuti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donijeti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promijenjenim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 tome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obavijestiti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najkasnije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planiranog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razloga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Najkasnije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ponovno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podnijeti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okončanja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prijašnje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skeč, crtež, kemijska olovka, uredski pribor&#10;&#10;Opis je automatski generiran">
            <a:extLst>
              <a:ext uri="{FF2B5EF4-FFF2-40B4-BE49-F238E27FC236}">
                <a16:creationId xmlns:a16="http://schemas.microsoft.com/office/drawing/2014/main" id="{DBFCEDC8-CD47-550B-7ECF-15DC0E608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68" y="659528"/>
            <a:ext cx="65532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61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skeč, crtež, Dječja umjetnost, ptica&#10;&#10;Opis je automatski generiran">
            <a:extLst>
              <a:ext uri="{FF2B5EF4-FFF2-40B4-BE49-F238E27FC236}">
                <a16:creationId xmlns:a16="http://schemas.microsoft.com/office/drawing/2014/main" id="{216D1E42-6602-302E-82F8-38212964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b="1799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C56260-DFAD-4925-5CF8-8C59E6B0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822190" cy="135255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PRESTANAK UDOMITELJSTVA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2C498B-76B7-AA87-654A-CB55B093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257299"/>
            <a:ext cx="3822191" cy="4919663"/>
          </a:xfrm>
        </p:spPr>
        <p:txBody>
          <a:bodyPr>
            <a:noAutofit/>
          </a:bodyPr>
          <a:lstStyle/>
          <a:p>
            <a:pPr algn="just"/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prestaje: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uvjeta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obveze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sudjelovanja s bračnim/izvanbračnim drugom u edukacijama koje organizira nadležni područni ured udomitelja najmanje jedanput godišnje, a na prijedlog tima ili stručnog radnika i po potrebi češće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opravdanih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razloga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uputio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smještajem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srodničku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srodničko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inspektora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inspektora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zabrani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djelatnost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213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snimka zaslona, dizajn, grafika&#10;&#10;Opis je automatski generiran">
            <a:extLst>
              <a:ext uri="{FF2B5EF4-FFF2-40B4-BE49-F238E27FC236}">
                <a16:creationId xmlns:a16="http://schemas.microsoft.com/office/drawing/2014/main" id="{1FD25358-7BE0-BC8E-8B92-D83E3FA1D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" r="2" b="2360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F36824-F730-9D56-8525-84D307E7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60389" cy="1657350"/>
          </a:xfrm>
        </p:spPr>
        <p:txBody>
          <a:bodyPr>
            <a:normAutofit/>
          </a:bodyPr>
          <a:lstStyle/>
          <a:p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REGISTAR UDOMITELJA I REGISTAR SMJEŠTENIH KORISNIKA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40410C-A933-91F2-1438-3750EC683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657352"/>
            <a:ext cx="4660393" cy="520064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elektroničkom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vlasništvu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01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E0979D-EA0A-9D67-0D54-D98C47BC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11566" cy="763388"/>
          </a:xfrm>
        </p:spPr>
        <p:txBody>
          <a:bodyPr>
            <a:noAutofit/>
          </a:bodyPr>
          <a:lstStyle/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OPĆE ODREDBE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C4C6B4-AADF-A3FE-87AE-B75D7140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3398"/>
            <a:ext cx="5511566" cy="6094592"/>
          </a:xfrm>
        </p:spPr>
        <p:txBody>
          <a:bodyPr>
            <a:noAutofit/>
          </a:bodyPr>
          <a:lstStyle/>
          <a:p>
            <a:pPr algn="just"/>
            <a:r>
              <a:rPr lang="hr-H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oblik pružanja socijalne usluge smještaja djetetu ili odrasloj osobi koju pruža udomitelj sa svojom obitelji ili udomitelj koji živi sam.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osigurati skrb i potporu korisniku u poticajnom i pozitivnom obiteljskom okruženju u skladu s njegovim individualnim planom promjene.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predstavnik udomiteljske obitelji ili samac koji pruža uslugu smještaja, na čije ime se izdaje dozvola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upisan je u Registar udomitelja.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Udomiteljska obitelj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zajednica koju čine udomitelj, njegov bračni ili izvanbračni drug, djeca i drugi srodnici s kojima udomitelj živi u zajedničkom kućanstvu.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Korisnik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dijete, mlađa punoljetna osoba do završetka redovitog školovanja ili najduže godinu dana nakon završetka redovitog školovanja ako se ne može zaposliti, a najduže do 26. godine života ili odrasla osoba, kojoj je priznato pravo na socijalnu uslugu smještaja i upisana je u Registar smještenih korisnika.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udomitelja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onaj na čijem području udomitelj ima prebivalište.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korisnika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onaj na čijem području korisnik ima prebivalište, a ako nema prebivalište u Republici Hrvatskoj, na čijem području ima boravište.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 plan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plan promjena životne situacije, odnosno ponašanja korisnika izrađen na temelju sveobuhvatne procjene potreba, poteškoća i resursa, u dogovoru s korisnikom i članovima obitelji u svrhu prevladavanja nepovoljnih životnih okolnosti.</a:t>
            </a:r>
          </a:p>
          <a:p>
            <a:pPr algn="just"/>
            <a:r>
              <a:rPr lang="hr-H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Opskrbnina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potrebe korisnika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novčana naknada namijenjena podmirivanju troškova života korisnika.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Naknada za rad udomitelja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naknada udomitelju za pruženu skrb i uloženi trud u zbrinjavanju korisnika kojemu je priznato pravo na uslugu smještaja kod udomitelja.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Supervizija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proces učenja, razvoja i metoda podrške koja omogućava usvajanje novih znanja, razvijanje vještina, usvajanje spoznaja kroz osobno iskustvo rada, u cilju poboljšanja kvalitete rada s korisnicima.</a:t>
            </a:r>
          </a:p>
        </p:txBody>
      </p:sp>
      <p:pic>
        <p:nvPicPr>
          <p:cNvPr id="8" name="Slika 7" descr="Slika na kojoj se prikazuje tekst, vjenčanica, mladenka, haljina&#10;&#10;Opis je automatski generiran">
            <a:extLst>
              <a:ext uri="{FF2B5EF4-FFF2-40B4-BE49-F238E27FC236}">
                <a16:creationId xmlns:a16="http://schemas.microsoft.com/office/drawing/2014/main" id="{A4165D81-7C2D-CAB6-018B-6D261F22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7" y="2181128"/>
            <a:ext cx="3122644" cy="20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86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3B68FA-27D8-1726-E950-C9B3ADAF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UPIS PODATAKA U REGISTAR UDOMITELJA I U REGISTAR SMJEŠTENIH KORISNIKA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86FB45-4CA5-F9C5-7EFE-B21A5E90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13313"/>
            <a:ext cx="4953000" cy="5431376"/>
          </a:xfrm>
        </p:spPr>
        <p:txBody>
          <a:bodyPr anchor="ctr"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upisuje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upisuje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zabrani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upisuje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16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CA1A0A-0C92-5502-F55F-FAAAB19E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944645" cy="1511559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PODRUČNOG UREDA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7E58E490-C092-070C-B54D-5551CFEF2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" y="1168886"/>
            <a:ext cx="8813247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13367" y="-2"/>
            <a:ext cx="107863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6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680" y="0"/>
            <a:ext cx="11427028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65E41C-91E5-7249-D80A-DA5A75C8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PODRUČNOG UREDA KORISNIKA PRIJE SMJEŠTAJA KORISNIKA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A8F6CC-0F09-09E5-673A-82DB7705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35290"/>
            <a:ext cx="9590349" cy="3827363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osobinama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dotadašnjim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poteškoćama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isključivo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isprave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boravišta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dostaviti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područnom uredu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odgovarajućeg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bi bio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uputit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odručnog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zatražiti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mišljenje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upućivanju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341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13367" y="-2"/>
            <a:ext cx="107863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6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680" y="0"/>
            <a:ext cx="11427028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C6C008-8DAB-F23B-9D4B-5248CF52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KORISNIKA TIJEKOM SMJEŠTAJA KORISNIKA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0E115F-338C-010E-99E4-9C88592CE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880155"/>
            <a:ext cx="9590349" cy="3382498"/>
          </a:xfrm>
        </p:spPr>
        <p:txBody>
          <a:bodyPr anchor="ctr"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provođenje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posjeta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odlazak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60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planiraju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odlazak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povratka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posvojenja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osamostaljivanja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prilagodbe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214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13367" y="-2"/>
            <a:ext cx="107863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6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680" y="0"/>
            <a:ext cx="11427028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AF4CA5-1F5D-7732-F1A7-C4CF6728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PODRUČNOG UREDA KORISNIKA NAKON PRESTANKA SMJEŠTAJA KORISNIKA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AC7CFF-51E2-7ECA-7548-B976D8AEC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880155"/>
            <a:ext cx="9590349" cy="3382498"/>
          </a:xfrm>
        </p:spPr>
        <p:txBody>
          <a:bodyPr anchor="ctr">
            <a:norm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praćenje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povratka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svrhu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školovanja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627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13367" y="-2"/>
            <a:ext cx="107863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6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680" y="0"/>
            <a:ext cx="11427028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1A7ED4-C1AD-0C59-579D-A1401DAA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PODRUČNOG UREDA UDOMITELJA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D042A8-34D2-A950-6E7F-983AA93D6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880155"/>
            <a:ext cx="9590349" cy="3382498"/>
          </a:xfrm>
        </p:spPr>
        <p:txBody>
          <a:bodyPr anchor="ctr">
            <a:no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sljedeće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zainteresirane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udrugama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promicanju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osposobljavanje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40 sati,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motivaciju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godišnju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popunjenosti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kapaciteta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praćenju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registriranih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dežurni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superviziju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621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A0D864-33A7-C54A-8ACE-300038FB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310394"/>
            <a:ext cx="5257799" cy="94795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STRUČNA POMOĆ I POTPORA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87E466-D45E-4EEF-85A7-FEF21021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58350"/>
            <a:ext cx="5366855" cy="5599650"/>
          </a:xfrm>
        </p:spPr>
        <p:txBody>
          <a:bodyPr>
            <a:no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pružaju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udrugama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vjerskim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savjetovanja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pomaganja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Posebne obveze doma socijalne skrbi i centra za pružanje usluga u zajednici: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zainteresirane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surađivati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udrugama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promicanju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povremene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podrške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povratak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posvojenje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samostalan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crtić, ilustracija, Crtić, ukrasni isječci&#10;&#10;Opis je automatski generiran">
            <a:extLst>
              <a:ext uri="{FF2B5EF4-FFF2-40B4-BE49-F238E27FC236}">
                <a16:creationId xmlns:a16="http://schemas.microsoft.com/office/drawing/2014/main" id="{2CA165AB-8D0F-8AE4-7B62-FCE4F212D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8" y="3223338"/>
            <a:ext cx="2775284" cy="18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77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E092DB3-D5FA-E737-E5B6-AC36E96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 UDOMITELJA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5BEFA7-D407-17E0-FE5D-7D0325E6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dignitet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privatnost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prijašnjem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obiteljskom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saznanja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udomljenog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svladavanju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poteškoća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prijmu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vezanim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superviziju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podrške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osposobljavanje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pravodobnu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29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91A312-5990-477B-0B02-35C43E5A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OBVEZE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982E19-D7F6-49A5-9E45-7CE05AA4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562" y="142613"/>
            <a:ext cx="6292192" cy="5841014"/>
          </a:xfrm>
        </p:spPr>
        <p:txBody>
          <a:bodyPr anchor="ctr">
            <a:normAutofit lnSpcReduction="10000"/>
          </a:bodyPr>
          <a:lstStyle/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pripremiti obitelj za smještaj korisnika, u suradnji s područnim uredom ili domom socijalne skrbi odnosno centrom za pružanje usluga u zajednici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sudjelovati u izradi i provođenju individualnog plana promjene prije i za vrijeme smještaja korisnika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korisniku pružati pomoć u prilagodbi na obitelj i novu zajednicu te omogućiti da ponašanje svih članova udomiteljske obitelji prema korisniku bude odgovarajuće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omogućiti korisniku korištenje usluga prema individualnom planu promjene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korisnika pravilno njegovati i pružati mu primjeren smještaj, prehranu, odjeću i obuću te potrebne osobne i druge potrepštine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skrbiti za očuvanje i unaprjeđenje zdravlja korisnika te mu osigurati odgovarajuću zdravstvenu skrb u okviru primarne i specijalističke zdravstvene zaštite te prema potrebi i uputi stručnjaka omogućiti uključivanje u programe psihosocijalne rehabilitacije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skrbiti da korisnik stekne određeno profesionalno zvanje i pomoći mu u traženju odgovarajućeg zaposlenja</a:t>
            </a:r>
          </a:p>
          <a:p>
            <a:pPr>
              <a:buFont typeface="+mj-lt"/>
              <a:buAutoNum type="arabicParenR"/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sigurati zaštitu dostojanstva, osobni integritet i tajnost podataka o korisniku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sudjelovati u pripremi korisnika za povratak u vlastitu obitelj, za posvojenje ili za odlazak kod drugog pružatelja smještaja ili za samostalan život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surađivati i postupati po uputi tima ili stručnog radnika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omogućiti i poticati kontakte korisnika s vlastitom obitelji, drugim srodnicima te ostalim bliskim osobama u skladu s najboljim interesima korisnika i odlukama nadležnih tijela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sudjelovati s bračnim/izvanbračnim drugom u edukacijama koje organizira nadležni područni ured udomitelja najmanje jedanput godišnje, a na prijedlog tima ili stručnog radnika i po potrebi češće.</a:t>
            </a:r>
          </a:p>
          <a:p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Udomitelj je obvezan voditi evidenciju i dokumentaciju o svim važnim životnim okolnostima korisnika te najmanje dva puta godišnje, a po potrebi i češće izvještavati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korisnika.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74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B04901-E72D-C5A6-28A7-46CE1EF2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POSEBNE OBVEZE UDOMITELJA DJETETA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FF12F2-EFD3-2486-2FDE-91131AB92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odgajati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primjerenu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prehranu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odjeću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brinuti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potrepštine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igračke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športsku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opremu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prosječne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vrijednosti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brinuti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stjecanje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udomljeno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stekne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zvanje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oblikovanja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provođenje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susrete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druženja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biološke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dnevnik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važnijih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događanja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sporazumno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skrbnikom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slagalica, električno plava&#10;&#10;Opis je automatski generiran">
            <a:extLst>
              <a:ext uri="{FF2B5EF4-FFF2-40B4-BE49-F238E27FC236}">
                <a16:creationId xmlns:a16="http://schemas.microsoft.com/office/drawing/2014/main" id="{53860E33-AECB-3E2C-8E2C-D0ECDFEF4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 b="10221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303F3E-407C-BEB8-E3F7-FFD0E4CD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0"/>
            <a:ext cx="3984170" cy="1035698"/>
          </a:xfrm>
        </p:spPr>
        <p:txBody>
          <a:bodyPr>
            <a:normAutofit/>
          </a:bodyPr>
          <a:lstStyle/>
          <a:p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NAČELA UDOMITELJSTVA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5323FE-12CD-5D9A-446F-10300AC9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19673"/>
            <a:ext cx="3984170" cy="5738317"/>
          </a:xfrm>
        </p:spPr>
        <p:txBody>
          <a:bodyPr>
            <a:noAutofit/>
          </a:bodyPr>
          <a:lstStyle/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najboljeg interesa korisnika -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prilikom utvrđivanje prava na uslugu smještaja korisnika u udomiteljsku obitelj područni ured korisnika vodi računa o nerazdvajanju braće i sestara, o potrebama korisnika odnosno ciljevima individualnog plana. Udomitelja se odabire ponajprije iz kruga srodnika ili drugih osoba bliskih korisniku, u korisnikovu mjestu prebivališta.</a:t>
            </a:r>
          </a:p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ravnopravnosti u obiteljskom okruženju 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priznavanjem prava na smještaj u udomiteljsku obitelj korisnik postaje ravnopravni član udomiteljske obitelji.</a:t>
            </a:r>
          </a:p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održivosti socijalnih veza -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korisniku se priznaje pravo na uslugu smještaja u udomiteljsku obitelj u njegovu mjestu prebivališta radi održivosti obiteljskih i drugih socijalnih veza i očuvanja postignute razine njegove socijalne uključenosti, osim ako to nije u njegovu interesu ili na tom području nema udomiteljskih obitelji.</a:t>
            </a:r>
          </a:p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uključenosti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ima aktivnu ulogu u zadovoljavanju svojih potreba, a potrebne usluge mu osiguravaju međusobno povezani i koordinirani pružatelji usluga u lokalnoj zajednici.</a:t>
            </a:r>
          </a:p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zabrane diskriminacije 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zabranjena je izravna i neizravna diskriminacija korisnika u udomiteljskoj obitelji.</a:t>
            </a:r>
          </a:p>
        </p:txBody>
      </p:sp>
    </p:spTree>
    <p:extLst>
      <p:ext uri="{BB962C8B-B14F-4D97-AF65-F5344CB8AC3E}">
        <p14:creationId xmlns:p14="http://schemas.microsoft.com/office/powerpoint/2010/main" val="2945891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D31CC0-A21F-CFBD-2101-7649C6F4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POSEBNE OBVEZE UDOMITELJA ODRASLE OSOBE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ABB81D-12D6-87AB-C7A5-7AF9BACEE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zadovoljavanje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svakodnevnih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usvajanje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obzirom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preostale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zbrinjavanja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radno-okupacijske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razinom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funkcioniranja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rekreacijske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kulturno-zabavne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mogućnostima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susrete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druženja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sporazumno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uvijek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to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79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1EC3D7-C84B-8EA9-E36E-6DE5AD5A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 UDOMLJENOG DJETETA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6FFA86-B0AB-6857-E338-7E0FEFCC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skladu sa svojom dobi, biti informirano o svim fazama postupka odlaska iz vlastite obitelji, doma socijalne skrbi, centra za pružanje usluga u zajednici ili udomitelja te biti pripremljeno na smještaj kod udomitelja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sudjelovati u donošenju odluka koje utječu na njegov život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 se pri njegovu smještaju osobita pozornost posveti osiguranju kontinuiteta u odgoju, kao i njegovu etničkom, vjerskom, kulturnom ili jezičnom podrijetlu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primati kontinuiranu pomoć i potporu udomitelja, djelatnika područnog ureda i pružatelja usluga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odnos privrženosti i emocionalne bliskosti s udomiteljima, kroz međusobnu povezanost s udomiteljskom obitelji te drugim osobama važnim u njegovu životu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odgoj, obrazovanje, razvijanje vještina te profesionalno usmjerenje koje će ga pripremiti za kvalitetan život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dostupnost usluga i programa potpore koje djeluju na dobrobit djeteta, a kako bi moglo ostvariti svoje pune potencijale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kontinuiranu skrb, prihvaćanje i poštovanje te potporu u razvijanju vlastitog identiteta i povjerenja u vlastitu vrijednost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privatnost i pristup službenim informacijama i dokumentaciji vezanoj za vlastitu obitelj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poštovanje dostojanstva i sigurnosti te zaštitu od povreda, tjelesnog ili psihičkog nasilja i drugih oblika zlostavljanja i izrabljivanja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kontakte i održavanje trajne i redovite veze s članovima vlastite obitelji, ako to nije u suprotnosti s njegovim najboljim interesima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biti informirano i pripremljeno na prestanak smještaja, uključujući savjetovanje i pomaganje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pritužbu centru korisnika i/ili centru udomitelja.</a:t>
            </a:r>
          </a:p>
          <a:p>
            <a:pPr algn="just"/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korisnika ili područni ured udomitelja, ovisno o vrsti pritužbe djeteta, dužan je odmah, a najkasnije u roku od 15 dana od dana primitka pritužbe odgovoriti na pritužbu i prema potrebi poduzeti mjere i aktivnosti radi otklanjanja razloga zbog kojih je pritužba podnesena.</a:t>
            </a:r>
          </a:p>
          <a:p>
            <a:pPr algn="just"/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udomitelja može organizirati Vijeće udomljene djece i mladih na području svoje mjesne nadležnosti, koje promiče njihove interese i prava na obiteljski život i uključivanje u zajednicu, a Odlukom o organiziranju Vijeća udomljene djece i mladih određuje se njegov sastav te sadržaj i način rada.</a:t>
            </a:r>
          </a:p>
        </p:txBody>
      </p:sp>
    </p:spTree>
    <p:extLst>
      <p:ext uri="{BB962C8B-B14F-4D97-AF65-F5344CB8AC3E}">
        <p14:creationId xmlns:p14="http://schemas.microsoft.com/office/powerpoint/2010/main" val="287891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74D53B-2BC8-A5E2-0C42-DC9B3663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 ODRASLOG KORISNIKA UDOMITELJSTVA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E03A3C-DBD1-4545-5D20-3CC538AE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odlaska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pripremljena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donošenju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tiču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suživota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dostupnost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kontinuiranu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prihvaćanje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dostojanstva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tjelesnog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psihičkog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zlostavljanja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izrabljivanja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vezanim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održavanje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suprotnosti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pritužbu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područnom uredu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područnom uredu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pritužbe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odmah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najkasnije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15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odgovoriti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pritužbu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poduzeti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otklanjanja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razloga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pritužba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podnesena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potiče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sastanaka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promicanja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625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3D858D-5276-C198-A3E8-260041BB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ODRASLOG KORISNIKA UDOMITELJSTVA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31BE14-820C-B841-C844-BBD2E9CD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odabranih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izvršavati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preuzete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preispitivanje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utječu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provođenje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obiteljskog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svakodnevnih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korištenja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slično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korisnik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sporazumno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nastojati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riješiti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poteškoće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uspostaviti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912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9841B9-1E20-80E7-FFD3-A48B7298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NAGRADE I PRIZNANJA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D2257E-4EE1-D8D2-2538-BB8561BC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660389" cy="4592963"/>
          </a:xfrm>
        </p:spPr>
        <p:txBody>
          <a:bodyPr>
            <a:no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prijedlog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Povjerenstva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dodjeljuje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uspjehe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promicanju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Povjerenstvo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osniva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objavljuje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stranicama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prikupljanje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inicijativa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kandidatima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natječaj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upućen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udrugama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vijećima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udomljene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mladeži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zainteresiranim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dodjeljuju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povelje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dodjeljivati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povelje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Slika na kojoj se prikazuje skeč, grafika, simbol, dizajn&#10;&#10;Opis je automatski generiran">
            <a:extLst>
              <a:ext uri="{FF2B5EF4-FFF2-40B4-BE49-F238E27FC236}">
                <a16:creationId xmlns:a16="http://schemas.microsoft.com/office/drawing/2014/main" id="{00335897-F88D-C887-4987-013AD1F8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27" y="63852"/>
            <a:ext cx="6730296" cy="67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0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E0C39B-065F-6BEE-5A68-2E7B2566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0"/>
            <a:ext cx="4660393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PREKRŠAJNE ODREDBE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48EDDA-FF0D-DEE8-8684-2694D5FD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" y="2265036"/>
            <a:ext cx="4660396" cy="4592953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Novčanom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2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654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EUR-a/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20.000,00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6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EUR-a/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prekršaj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Novčanom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3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EUR-a/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30.000,00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6.636,14 EUR-a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prekršaj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Slika 3" descr="Slika na kojoj se prikazuje skeč, jednostavni crteži s par linija, crtež, ukrasni isječci&#10;&#10;Opis je automatski generiran">
            <a:extLst>
              <a:ext uri="{FF2B5EF4-FFF2-40B4-BE49-F238E27FC236}">
                <a16:creationId xmlns:a16="http://schemas.microsoft.com/office/drawing/2014/main" id="{03D457A2-4D21-348C-FE17-B4F7E10D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6" y="189800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00471A-8B93-6370-D631-01B2DB9E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27008" cy="864056"/>
          </a:xfrm>
        </p:spPr>
        <p:txBody>
          <a:bodyPr>
            <a:no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UDOMITELJSTVA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36739F-B268-E6D0-02F1-BD38406E0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64056"/>
            <a:ext cx="5327009" cy="5993934"/>
          </a:xfrm>
        </p:spPr>
        <p:txBody>
          <a:bodyPr>
            <a:normAutofit/>
          </a:bodyPr>
          <a:lstStyle/>
          <a:p>
            <a:pPr algn="just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maloljetnim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bračnim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izvanbračnim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udomitelj koji obavlja specijalizirano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djecu pruža uslugu smještaja i složeniju, specifičnu skrb: 1. djetetu s, prava iz mirovinskog i obveznog zdravstvenog osiguranja i prava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zaproblemima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ponašanju kojem je određena mjera povjeravanja udomiteljskoj obitelji sukladno propisima o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obiteljskopravnoj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zaštiti, 2. djetetu i mlađoj punoljetnoj osobi s problemima u ponašanju kojima je izrečena odgojna mjera sukladno propisima o kaznenopravnoj zaštiti, 3. djetetu i mlađoj punoljetnoj osobi: – s teškim invaliditetom, – kod koje je utvrđen četvrti stupanj težine invaliditeta – oštećenja funkcionalnih sposobnosti prema propisima o vještačenju i metodologijama vještačenja, – kod koje je utvrđeno više vrsta težih oštećenja ili – kod koje je utvrđeno više vrsta oštećenja trećeg stupnja težine invaliditeta – oštećenja funkcionalnih sposobnosti prema propisima o vještačenju i metodologijama vještačenja ili teško bolesnom djetetu i mlađoj punoljetnoj osobi. Udomitelj koji obavlja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zanimanje ima pravo na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opskrbninu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naknadu za rad udomitelja vrijeme nezaposlenosti kao zaposlena osoba u skladu s posebnim propisima.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srodničko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 obavljati: baka, djed, stric, teta, ujak, braća/polubraća, sestre/polusestre, unuci te njihovi bračni/izvanbračni drugovi. Iznimno, ga mogu obavljati i drugi srodnici korisnika ako područni ured korisnika procijeni da je to u najboljem interesu korisnika.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Slika na kojoj se prikazuje dizajn&#10;&#10;Opis je automatski generiran">
            <a:extLst>
              <a:ext uri="{FF2B5EF4-FFF2-40B4-BE49-F238E27FC236}">
                <a16:creationId xmlns:a16="http://schemas.microsoft.com/office/drawing/2014/main" id="{22893B4F-CC7C-C1AD-590E-4964F99A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13" y="204496"/>
            <a:ext cx="6449008" cy="64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568A85-70A2-72D9-D6FF-1FD96B46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UVJETI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5A473F56-5154-FEBF-829C-916DD7C6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državljanin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prebivalište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Hrvatskoj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60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srednjoškolsko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završila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osposobljavanje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poremećene obiteljske odnose, bolest ili stanje kojim bi bilo ugroženo zdravlje ili drugi interesi korisnika i nije osoba društveno neprihvatljivog ponašanja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stambene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uvjete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kućanstva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kućanstvu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uzdržavanje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70 %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zajamčene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kućanstvo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skeč, crtež, ukrasni isječci, ilustracija&#10;&#10;Opis je automatski generiran">
            <a:extLst>
              <a:ext uri="{FF2B5EF4-FFF2-40B4-BE49-F238E27FC236}">
                <a16:creationId xmlns:a16="http://schemas.microsoft.com/office/drawing/2014/main" id="{135D0CD2-7711-FAED-4F89-34D66AC9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368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2B82F9-4D2B-E205-2583-4D689B2D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POSEBNI UVJETI ZA OBAVLJANJE STANDARDNOG UDOMITELJSTVA KAO ZANIMANJA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127C1C-EFF1-EE32-79FD-45A6BCF84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samostalnu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registriranu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djelatnost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samostalnu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djelatnost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četvero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prebivalište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samouprave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izabran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Povjerenstva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Slika 6" descr="Slika na kojoj se prikazuje ukrasni isječci, crtić, odijevanje, Dječja umjetnost&#10;&#10;Opis je automatski generiran">
            <a:extLst>
              <a:ext uri="{FF2B5EF4-FFF2-40B4-BE49-F238E27FC236}">
                <a16:creationId xmlns:a16="http://schemas.microsoft.com/office/drawing/2014/main" id="{CCFF96CA-F75A-47F3-A0DF-6BF1B2EC1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" b="2"/>
          <a:stretch/>
        </p:blipFill>
        <p:spPr>
          <a:xfrm>
            <a:off x="8152153" y="2161088"/>
            <a:ext cx="1761099" cy="18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64C25CF-C34B-F77F-488B-E74FC949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POSEBNI UVJETI ZA OBAVLJANJE SPECIJALIZIRANOG UDOMITELJSTVA ZA DJECU KAO ZANIMANJA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C7222F-8257-AA12-8C10-509785B2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fizička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punoljetna i ima poslovnu sposobnost i ima prebivalište i živi u Republici Hrvatskoj kao i osoba koja nije u radnom odnosu, ne obavlja samostalnu registriranu djelatnost obrta ili slobodnog zanimanja u skladu s odredbama posebnih propisa ili drugu samostalnu djelatnost, ima ma prebivalište na području jedinice područne (regionalne) samouprave odnosno Grada Zagreba, za koje je mrežom socijalnih usluga utvrđena potreba za obavljanjem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zanimanja te ako je izabran od strane Povjerenstva za izbor udomitelja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zanimanja.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Dodatni uvjeti: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preddiplomski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sveučilišni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psihologije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logopedije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srednjoškolsko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preddiplomski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sveučilišni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odijevanje, crtić, stojeći, ukrasni isječci&#10;&#10;Opis je automatski generiran">
            <a:extLst>
              <a:ext uri="{FF2B5EF4-FFF2-40B4-BE49-F238E27FC236}">
                <a16:creationId xmlns:a16="http://schemas.microsoft.com/office/drawing/2014/main" id="{E17BB2BC-4D55-392B-C67A-AE827A35F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" b="2"/>
          <a:stretch/>
        </p:blipFill>
        <p:spPr>
          <a:xfrm>
            <a:off x="7858538" y="2595924"/>
            <a:ext cx="1476731" cy="15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3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ilustracija, dizajn, umjetničko djelo&#10;&#10;Opis je automatski generiran">
            <a:extLst>
              <a:ext uri="{FF2B5EF4-FFF2-40B4-BE49-F238E27FC236}">
                <a16:creationId xmlns:a16="http://schemas.microsoft.com/office/drawing/2014/main" id="{ED5E1726-FDA9-1C63-F009-216166061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r="695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C679C8-F423-9249-6403-4A86438E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ZAPREKE ZA OBAVLJANJE UDOMITELJSTVA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94C8FE-9DCC-1B9B-D162-99171054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660389" cy="4592963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poremećeni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ugroženo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neprihvatljivog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789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725</TotalTime>
  <Words>6828</Words>
  <Application>Microsoft Office PowerPoint</Application>
  <PresentationFormat>Široki zaslon</PresentationFormat>
  <Paragraphs>745</Paragraphs>
  <Slides>45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Tema sustava Office</vt:lpstr>
      <vt:lpstr>HRVATSKI ZAVOD ZA SOCIJALNI RAD ŽUPANIJA SLUŽBA KOPRIVNIČKO – KRIŽEVAČKE ŽUPANIJE PODRUČNI URED KOPRIVNICA TRG EUGENA KUMIČIĆA 2  25. siječanj 2024. godine </vt:lpstr>
      <vt:lpstr>UDOMITELJSTVO</vt:lpstr>
      <vt:lpstr>OPĆE ODREDBE</vt:lpstr>
      <vt:lpstr>NAČELA UDOMITELJSTVA</vt:lpstr>
      <vt:lpstr>VRSTE UDOMITELJSTVA</vt:lpstr>
      <vt:lpstr>OPĆI UVJETI</vt:lpstr>
      <vt:lpstr>POSEBNI UVJETI ZA OBAVLJANJE STANDARDNOG UDOMITELJSTVA KAO ZANIMANJA</vt:lpstr>
      <vt:lpstr>POSEBNI UVJETI ZA OBAVLJANJE SPECIJALIZIRANOG UDOMITELJSTVA ZA DJECU KAO ZANIMANJA</vt:lpstr>
      <vt:lpstr>ZAPREKE ZA OBAVLJANJE UDOMITELJSTVA</vt:lpstr>
      <vt:lpstr>DOBNA RAZLIKA UDOMITELJA I KORISNIKA</vt:lpstr>
      <vt:lpstr>SMJEŠTAJ DJECE U TRADICIONALNOM UDOMITELJSTVU</vt:lpstr>
      <vt:lpstr>SMJEŠTAJ ODRASLIH OSOBA U TRADICIONALNOM UDOMITELJSTVU</vt:lpstr>
      <vt:lpstr>SMJEŠTAJ DJECE KOD UDOMITELJA KOJI OBAVLJA STANDARDNO UDOMITELJSTVO</vt:lpstr>
      <vt:lpstr>SMJEŠTAJ ODRASLIH OSOBA KOD UDOMITELJA KOJI OBAVLJA STANDARDNO UDOMITELJSTVO</vt:lpstr>
      <vt:lpstr>SMJEŠTAJ DJECE KOD UDOMITELJA KOJI OBAVLJA SPECIJALIZIRANO UDOMITELJSTVO ZA DJECU</vt:lpstr>
      <vt:lpstr>IZRAČUN OPSKRBNINE I NAKNADE ZA RAD UDOMITELJA</vt:lpstr>
      <vt:lpstr>OPSKRBNINA</vt:lpstr>
      <vt:lpstr>NAKNADA ZA RAD UDOMITELJA KOJI OBAVLJA TRADICIONALNO UDOMITELJSTVO</vt:lpstr>
      <vt:lpstr>OPĆE ODREDBE O NAKNADI ZA RAD UDOMITELJA KOJI UDOMITELJSTVO OBAVLJA KAO ZANIMANJE</vt:lpstr>
      <vt:lpstr>NAKNADA ZA RAD UDOMITELJA KOJI OBAVLJA STANDARDNO UDOMITELJSTVO</vt:lpstr>
      <vt:lpstr>NAKNADA ZA RAD UDOMITELJA KOJI OBAVLJA SPECIJALIZIRANO UDOMITELJSTVO ZA DJECU</vt:lpstr>
      <vt:lpstr>VRSTE IZNOSA ZA OPSKRBNINU - ODRASLE OSOBE</vt:lpstr>
      <vt:lpstr>VRSTE IZNOSA ZA OPSKRBNINU - DJECA</vt:lpstr>
      <vt:lpstr>PowerPoint prezentacija</vt:lpstr>
      <vt:lpstr>PowerPoint prezentacija</vt:lpstr>
      <vt:lpstr>PowerPoint prezentacija</vt:lpstr>
      <vt:lpstr>POSTUPAK ZA DONOŠENJE RJEŠENJA</vt:lpstr>
      <vt:lpstr>PRESTANAK UDOMITELJSTVA</vt:lpstr>
      <vt:lpstr>REGISTAR UDOMITELJA I REGISTAR SMJEŠTENIH KORISNIKA</vt:lpstr>
      <vt:lpstr>UPIS PODATAKA U REGISTAR UDOMITELJA I U REGISTAR SMJEŠTENIH KORISNIKA</vt:lpstr>
      <vt:lpstr>OBVEZE PODRUČNOG UREDA</vt:lpstr>
      <vt:lpstr>OBVEZE PODRUČNOG UREDA KORISNIKA PRIJE SMJEŠTAJA KORISNIKA</vt:lpstr>
      <vt:lpstr>OBVEZE PODRUČNOG UREDA KORISNIKA TIJEKOM SMJEŠTAJA KORISNIKA</vt:lpstr>
      <vt:lpstr>OBVEZE PODRUČNOG UREDA KORISNIKA NAKON PRESTANKA SMJEŠTAJA KORISNIKA</vt:lpstr>
      <vt:lpstr>OBVEZE PODRUČNOG UREDA UDOMITELJA</vt:lpstr>
      <vt:lpstr>STRUČNA POMOĆ I POTPORA</vt:lpstr>
      <vt:lpstr>PRAVA UDOMITELJA</vt:lpstr>
      <vt:lpstr>OBVEZE UDOMITELJA</vt:lpstr>
      <vt:lpstr>POSEBNE OBVEZE UDOMITELJA DJETETA</vt:lpstr>
      <vt:lpstr>POSEBNE OBVEZE UDOMITELJA ODRASLE OSOBE</vt:lpstr>
      <vt:lpstr>PRAVA UDOMLJENOG DJETETA</vt:lpstr>
      <vt:lpstr>PRAVA ODRASLOG KORISNIKA UDOMITELJSTVA</vt:lpstr>
      <vt:lpstr>OBVEZE ODRASLOG KORISNIKA UDOMITELJSTVA</vt:lpstr>
      <vt:lpstr>NAGRADE I PRIZNANJA</vt:lpstr>
      <vt:lpstr>PREKRŠAJNE ODREDBE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ZAVOD ZA SOCIJALNI RAD ŽUPANIJA SLUŽBA KOPRIVNIČKO – KRIŽEVAČKE ŽUPANIJE PODRUČNI URED KOPRIVNICA TRG EUGENA KUMIČIĆA 2  Siječanj 2024. godine </dc:title>
  <dc:creator>Ivana Halapir</dc:creator>
  <cp:lastModifiedBy>Darija Mustić</cp:lastModifiedBy>
  <cp:revision>92</cp:revision>
  <dcterms:created xsi:type="dcterms:W3CDTF">2024-01-19T09:48:44Z</dcterms:created>
  <dcterms:modified xsi:type="dcterms:W3CDTF">2024-01-29T07:39:17Z</dcterms:modified>
</cp:coreProperties>
</file>